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36"/>
  </p:notesMasterIdLst>
  <p:sldIdLst>
    <p:sldId id="256" r:id="rId5"/>
    <p:sldId id="257" r:id="rId6"/>
    <p:sldId id="259" r:id="rId7"/>
    <p:sldId id="260" r:id="rId8"/>
    <p:sldId id="258" r:id="rId9"/>
    <p:sldId id="262" r:id="rId10"/>
    <p:sldId id="261" r:id="rId11"/>
    <p:sldId id="263" r:id="rId12"/>
    <p:sldId id="271" r:id="rId13"/>
    <p:sldId id="288" r:id="rId14"/>
    <p:sldId id="264" r:id="rId15"/>
    <p:sldId id="265" r:id="rId16"/>
    <p:sldId id="266" r:id="rId17"/>
    <p:sldId id="268" r:id="rId18"/>
    <p:sldId id="267" r:id="rId19"/>
    <p:sldId id="273" r:id="rId20"/>
    <p:sldId id="275" r:id="rId21"/>
    <p:sldId id="276" r:id="rId22"/>
    <p:sldId id="277" r:id="rId23"/>
    <p:sldId id="274" r:id="rId24"/>
    <p:sldId id="278" r:id="rId25"/>
    <p:sldId id="272" r:id="rId26"/>
    <p:sldId id="279" r:id="rId27"/>
    <p:sldId id="280" r:id="rId28"/>
    <p:sldId id="281" r:id="rId29"/>
    <p:sldId id="287" r:id="rId30"/>
    <p:sldId id="269" r:id="rId31"/>
    <p:sldId id="289" r:id="rId32"/>
    <p:sldId id="270" r:id="rId33"/>
    <p:sldId id="285" r:id="rId34"/>
    <p:sldId id="290" r:id="rId35"/>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8585"/>
    <a:srgbClr val="623188"/>
    <a:srgbClr val="60AC46"/>
    <a:srgbClr val="1073B9"/>
    <a:srgbClr val="E62171"/>
    <a:srgbClr val="CC8754"/>
    <a:srgbClr val="FFDEBD"/>
    <a:srgbClr val="3B653E"/>
    <a:srgbClr val="DEFFE2"/>
    <a:srgbClr val="FFB7B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16ADD6B-064F-4F7D-BD6D-71DF6219D7C7}" v="1058" dt="2022-10-27T01:15:40.02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647" autoAdjust="0"/>
    <p:restoredTop sz="66667" autoAdjust="0"/>
  </p:normalViewPr>
  <p:slideViewPr>
    <p:cSldViewPr snapToGrid="0">
      <p:cViewPr>
        <p:scale>
          <a:sx n="100" d="100"/>
          <a:sy n="100" d="100"/>
        </p:scale>
        <p:origin x="72" y="72"/>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heme" Target="theme/theme1.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EFE97F8-B219-4FF6-A8F5-42D32A409DFC}" type="datetimeFigureOut">
              <a:rPr lang="fr-FR" smtClean="0"/>
              <a:t>20/10/2022</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8911122-131B-4C33-BA85-452B4C063582}" type="slidenum">
              <a:rPr lang="fr-FR" smtClean="0"/>
              <a:t>‹N°›</a:t>
            </a:fld>
            <a:endParaRPr lang="fr-FR"/>
          </a:p>
        </p:txBody>
      </p:sp>
    </p:spTree>
    <p:extLst>
      <p:ext uri="{BB962C8B-B14F-4D97-AF65-F5344CB8AC3E}">
        <p14:creationId xmlns:p14="http://schemas.microsoft.com/office/powerpoint/2010/main" val="20389000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28911122-131B-4C33-BA85-452B4C063582}" type="slidenum">
              <a:rPr lang="fr-FR" smtClean="0"/>
              <a:t>1</a:t>
            </a:fld>
            <a:endParaRPr lang="fr-FR"/>
          </a:p>
        </p:txBody>
      </p:sp>
    </p:spTree>
    <p:extLst>
      <p:ext uri="{BB962C8B-B14F-4D97-AF65-F5344CB8AC3E}">
        <p14:creationId xmlns:p14="http://schemas.microsoft.com/office/powerpoint/2010/main" val="41213538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171450" indent="-171450">
              <a:buFontTx/>
              <a:buChar char="-"/>
            </a:pPr>
            <a:r>
              <a:rPr lang="fr-FR" dirty="0"/>
              <a:t>Construire la structure finales de la BDD</a:t>
            </a:r>
          </a:p>
          <a:p>
            <a:pPr marL="171450" indent="-171450">
              <a:buFontTx/>
              <a:buChar char="-"/>
            </a:pPr>
            <a:r>
              <a:rPr lang="fr-FR" dirty="0"/>
              <a:t>Index + dénormalisations permettront de gagner encore en performance (lier les tables statiquement)</a:t>
            </a:r>
          </a:p>
          <a:p>
            <a:pPr marL="628650" lvl="1" indent="-171450">
              <a:buFontTx/>
              <a:buChar char="-"/>
            </a:pPr>
            <a:r>
              <a:rPr lang="fr-FR" dirty="0" err="1"/>
              <a:t>Interet</a:t>
            </a:r>
            <a:r>
              <a:rPr lang="fr-FR" dirty="0"/>
              <a:t> sur les grands volumes de données</a:t>
            </a:r>
          </a:p>
          <a:p>
            <a:pPr marL="171450" indent="-171450">
              <a:buFontTx/>
              <a:buChar char="-"/>
            </a:pPr>
            <a:endParaRPr lang="fr-FR" dirty="0"/>
          </a:p>
          <a:p>
            <a:pPr marL="171450" indent="-171450">
              <a:buFontTx/>
              <a:buChar char="-"/>
            </a:pPr>
            <a:endParaRPr lang="fr-FR" dirty="0"/>
          </a:p>
        </p:txBody>
      </p:sp>
      <p:sp>
        <p:nvSpPr>
          <p:cNvPr id="4" name="Espace réservé du numéro de diapositive 3"/>
          <p:cNvSpPr>
            <a:spLocks noGrp="1"/>
          </p:cNvSpPr>
          <p:nvPr>
            <p:ph type="sldNum" sz="quarter" idx="5"/>
          </p:nvPr>
        </p:nvSpPr>
        <p:spPr/>
        <p:txBody>
          <a:bodyPr/>
          <a:lstStyle/>
          <a:p>
            <a:fld id="{28911122-131B-4C33-BA85-452B4C063582}" type="slidenum">
              <a:rPr lang="fr-FR" smtClean="0"/>
              <a:t>10</a:t>
            </a:fld>
            <a:endParaRPr lang="fr-FR"/>
          </a:p>
        </p:txBody>
      </p:sp>
    </p:spTree>
    <p:extLst>
      <p:ext uri="{BB962C8B-B14F-4D97-AF65-F5344CB8AC3E}">
        <p14:creationId xmlns:p14="http://schemas.microsoft.com/office/powerpoint/2010/main" val="8208533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User Stories exprimées 	</a:t>
            </a:r>
          </a:p>
          <a:p>
            <a:r>
              <a:rPr lang="fr-FR" dirty="0"/>
              <a:t>par Mickaël le PO 	</a:t>
            </a:r>
          </a:p>
          <a:p>
            <a:endParaRPr lang="fr-FR" dirty="0"/>
          </a:p>
          <a:p>
            <a:endParaRPr lang="fr-FR" dirty="0"/>
          </a:p>
          <a:p>
            <a:r>
              <a:rPr lang="fr-FR" dirty="0"/>
              <a:t>discussion autour des user stories</a:t>
            </a:r>
          </a:p>
          <a:p>
            <a:r>
              <a:rPr lang="fr-FR" dirty="0"/>
              <a:t>découpage en taches + chiffrage</a:t>
            </a:r>
          </a:p>
          <a:p>
            <a:endParaRPr lang="fr-FR" dirty="0"/>
          </a:p>
          <a:p>
            <a:r>
              <a:rPr lang="fr-FR" dirty="0"/>
              <a:t>Daily meeting chaque jour avec PO</a:t>
            </a:r>
          </a:p>
          <a:p>
            <a:endParaRPr lang="fr-FR" dirty="0"/>
          </a:p>
          <a:p>
            <a:endParaRPr lang="fr-FR" dirty="0"/>
          </a:p>
          <a:p>
            <a:endParaRPr lang="fr-FR" dirty="0"/>
          </a:p>
          <a:p>
            <a:r>
              <a:rPr lang="fr-FR" dirty="0"/>
              <a:t>		</a:t>
            </a:r>
          </a:p>
        </p:txBody>
      </p:sp>
      <p:sp>
        <p:nvSpPr>
          <p:cNvPr id="4" name="Espace réservé du numéro de diapositive 3"/>
          <p:cNvSpPr>
            <a:spLocks noGrp="1"/>
          </p:cNvSpPr>
          <p:nvPr>
            <p:ph type="sldNum" sz="quarter" idx="5"/>
          </p:nvPr>
        </p:nvSpPr>
        <p:spPr/>
        <p:txBody>
          <a:bodyPr/>
          <a:lstStyle/>
          <a:p>
            <a:fld id="{28911122-131B-4C33-BA85-452B4C063582}" type="slidenum">
              <a:rPr lang="fr-FR" smtClean="0"/>
              <a:t>11</a:t>
            </a:fld>
            <a:endParaRPr lang="fr-FR"/>
          </a:p>
        </p:txBody>
      </p:sp>
    </p:spTree>
    <p:extLst>
      <p:ext uri="{BB962C8B-B14F-4D97-AF65-F5344CB8AC3E}">
        <p14:creationId xmlns:p14="http://schemas.microsoft.com/office/powerpoint/2010/main" val="31172822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REDMINE :</a:t>
            </a:r>
          </a:p>
          <a:p>
            <a:r>
              <a:rPr lang="fr-FR" dirty="0"/>
              <a:t>Saisie des évolution</a:t>
            </a:r>
          </a:p>
          <a:p>
            <a:r>
              <a:rPr lang="fr-FR" dirty="0" err="1"/>
              <a:t>Decoupées</a:t>
            </a:r>
            <a:r>
              <a:rPr lang="fr-FR" dirty="0"/>
              <a:t> en taches</a:t>
            </a:r>
          </a:p>
          <a:p>
            <a:r>
              <a:rPr lang="fr-FR" dirty="0"/>
              <a:t>Chiffrées</a:t>
            </a:r>
          </a:p>
          <a:p>
            <a:r>
              <a:rPr lang="fr-FR" dirty="0"/>
              <a:t>Priorisées</a:t>
            </a:r>
          </a:p>
          <a:p>
            <a:r>
              <a:rPr lang="fr-FR" dirty="0"/>
              <a:t>Catégorisées</a:t>
            </a:r>
          </a:p>
          <a:p>
            <a:r>
              <a:rPr lang="fr-FR" dirty="0" err="1"/>
              <a:t>Assignéees</a:t>
            </a:r>
            <a:endParaRPr lang="fr-FR" dirty="0"/>
          </a:p>
          <a:p>
            <a:endParaRPr lang="fr-FR" dirty="0"/>
          </a:p>
        </p:txBody>
      </p:sp>
      <p:sp>
        <p:nvSpPr>
          <p:cNvPr id="4" name="Espace réservé du numéro de diapositive 3"/>
          <p:cNvSpPr>
            <a:spLocks noGrp="1"/>
          </p:cNvSpPr>
          <p:nvPr>
            <p:ph type="sldNum" sz="quarter" idx="5"/>
          </p:nvPr>
        </p:nvSpPr>
        <p:spPr/>
        <p:txBody>
          <a:bodyPr/>
          <a:lstStyle/>
          <a:p>
            <a:fld id="{28911122-131B-4C33-BA85-452B4C063582}" type="slidenum">
              <a:rPr lang="fr-FR" smtClean="0"/>
              <a:t>12</a:t>
            </a:fld>
            <a:endParaRPr lang="fr-FR"/>
          </a:p>
        </p:txBody>
      </p:sp>
    </p:spTree>
    <p:extLst>
      <p:ext uri="{BB962C8B-B14F-4D97-AF65-F5344CB8AC3E}">
        <p14:creationId xmlns:p14="http://schemas.microsoft.com/office/powerpoint/2010/main" val="38948159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 POC pour la JIT (Journée innovation et technologie)</a:t>
            </a:r>
          </a:p>
          <a:p>
            <a:endParaRPr lang="fr-FR" dirty="0"/>
          </a:p>
          <a:p>
            <a:r>
              <a:rPr lang="fr-FR" dirty="0"/>
              <a:t>Drag &amp; Drop des (kanban) </a:t>
            </a:r>
          </a:p>
          <a:p>
            <a:r>
              <a:rPr lang="fr-FR" dirty="0"/>
              <a:t>+ Assignation </a:t>
            </a:r>
          </a:p>
          <a:p>
            <a:r>
              <a:rPr lang="fr-FR" dirty="0"/>
              <a:t>+ label très visuels</a:t>
            </a:r>
          </a:p>
          <a:p>
            <a:endParaRPr lang="fr-FR" dirty="0"/>
          </a:p>
          <a:p>
            <a:r>
              <a:rPr lang="fr-FR" dirty="0"/>
              <a:t>PDC : versionning + </a:t>
            </a:r>
            <a:r>
              <a:rPr lang="fr-FR" dirty="0" err="1"/>
              <a:t>deploiement</a:t>
            </a:r>
            <a:r>
              <a:rPr lang="fr-FR" dirty="0"/>
              <a:t> </a:t>
            </a:r>
            <a:r>
              <a:rPr lang="fr-FR" dirty="0" err="1"/>
              <a:t>jenkins</a:t>
            </a:r>
            <a:endParaRPr lang="fr-FR" dirty="0"/>
          </a:p>
        </p:txBody>
      </p:sp>
      <p:sp>
        <p:nvSpPr>
          <p:cNvPr id="4" name="Espace réservé du numéro de diapositive 3"/>
          <p:cNvSpPr>
            <a:spLocks noGrp="1"/>
          </p:cNvSpPr>
          <p:nvPr>
            <p:ph type="sldNum" sz="quarter" idx="5"/>
          </p:nvPr>
        </p:nvSpPr>
        <p:spPr/>
        <p:txBody>
          <a:bodyPr/>
          <a:lstStyle/>
          <a:p>
            <a:fld id="{28911122-131B-4C33-BA85-452B4C063582}" type="slidenum">
              <a:rPr lang="fr-FR" smtClean="0"/>
              <a:t>13</a:t>
            </a:fld>
            <a:endParaRPr lang="fr-FR"/>
          </a:p>
        </p:txBody>
      </p:sp>
    </p:spTree>
    <p:extLst>
      <p:ext uri="{BB962C8B-B14F-4D97-AF65-F5344CB8AC3E}">
        <p14:creationId xmlns:p14="http://schemas.microsoft.com/office/powerpoint/2010/main" val="20970065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Comme vue dans les modélisation de base de données, chaque colonne de la table est typée, une clé primaire est déclarée et rend le champs unique au sein de la table</a:t>
            </a:r>
          </a:p>
          <a:p>
            <a:r>
              <a:rPr lang="fr-FR" dirty="0"/>
              <a:t>La clé étrangère va permettre de lier </a:t>
            </a:r>
            <a:r>
              <a:rPr lang="fr-FR" dirty="0" err="1"/>
              <a:t>latable</a:t>
            </a:r>
            <a:r>
              <a:rPr lang="fr-FR" dirty="0"/>
              <a:t> </a:t>
            </a:r>
            <a:r>
              <a:rPr lang="fr-FR" dirty="0" err="1"/>
              <a:t>pdc_absence</a:t>
            </a:r>
            <a:r>
              <a:rPr lang="fr-FR" dirty="0"/>
              <a:t> et la table </a:t>
            </a:r>
            <a:r>
              <a:rPr lang="fr-FR" dirty="0" err="1"/>
              <a:t>pdc_intervenant</a:t>
            </a:r>
            <a:r>
              <a:rPr lang="fr-FR" dirty="0"/>
              <a:t> par une relation </a:t>
            </a:r>
            <a:r>
              <a:rPr lang="fr-FR" dirty="0" err="1"/>
              <a:t>ManyToOne</a:t>
            </a:r>
            <a:r>
              <a:rPr lang="fr-FR" dirty="0"/>
              <a:t> = plusieurs absences pour 1 intervenant mais 1 intervenant par absence.</a:t>
            </a:r>
          </a:p>
          <a:p>
            <a:endParaRPr lang="fr-FR" dirty="0"/>
          </a:p>
          <a:p>
            <a:r>
              <a:rPr lang="fr-FR" dirty="0"/>
              <a:t>Flyway répond au besoin de versionning pour les bases de données</a:t>
            </a:r>
          </a:p>
        </p:txBody>
      </p:sp>
      <p:sp>
        <p:nvSpPr>
          <p:cNvPr id="4" name="Espace réservé du numéro de diapositive 3"/>
          <p:cNvSpPr>
            <a:spLocks noGrp="1"/>
          </p:cNvSpPr>
          <p:nvPr>
            <p:ph type="sldNum" sz="quarter" idx="5"/>
          </p:nvPr>
        </p:nvSpPr>
        <p:spPr/>
        <p:txBody>
          <a:bodyPr/>
          <a:lstStyle/>
          <a:p>
            <a:fld id="{28911122-131B-4C33-BA85-452B4C063582}" type="slidenum">
              <a:rPr lang="fr-FR" smtClean="0"/>
              <a:t>14</a:t>
            </a:fld>
            <a:endParaRPr lang="fr-FR"/>
          </a:p>
        </p:txBody>
      </p:sp>
    </p:spTree>
    <p:extLst>
      <p:ext uri="{BB962C8B-B14F-4D97-AF65-F5344CB8AC3E}">
        <p14:creationId xmlns:p14="http://schemas.microsoft.com/office/powerpoint/2010/main" val="665485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NGINX = serveur Web </a:t>
            </a:r>
          </a:p>
          <a:p>
            <a:r>
              <a:rPr lang="fr-FR" dirty="0"/>
              <a:t>LDAP = </a:t>
            </a:r>
            <a:r>
              <a:rPr lang="fr-FR" dirty="0" err="1"/>
              <a:t>Lightweight</a:t>
            </a:r>
            <a:r>
              <a:rPr lang="fr-FR" dirty="0"/>
              <a:t> Directory </a:t>
            </a:r>
            <a:r>
              <a:rPr lang="fr-FR" dirty="0" err="1"/>
              <a:t>Acces</a:t>
            </a:r>
            <a:r>
              <a:rPr lang="fr-FR" dirty="0"/>
              <a:t> Protocol  = info relatives aux utilisateurs. centraliser connexions utilisateurs entreprise.</a:t>
            </a:r>
          </a:p>
          <a:p>
            <a:r>
              <a:rPr lang="fr-FR" dirty="0"/>
              <a:t>	connexion sécurisée</a:t>
            </a:r>
          </a:p>
          <a:p>
            <a:r>
              <a:rPr lang="fr-FR" dirty="0"/>
              <a:t>	demande de recherche</a:t>
            </a:r>
          </a:p>
          <a:p>
            <a:r>
              <a:rPr lang="fr-FR" dirty="0"/>
              <a:t>	authentification (autorisation)</a:t>
            </a:r>
          </a:p>
          <a:p>
            <a:endParaRPr lang="fr-FR" dirty="0"/>
          </a:p>
          <a:p>
            <a:r>
              <a:rPr lang="fr-FR" dirty="0"/>
              <a:t>Développement en couche </a:t>
            </a:r>
          </a:p>
          <a:p>
            <a:r>
              <a:rPr lang="fr-FR" dirty="0"/>
              <a:t>Spring boot = API REST</a:t>
            </a:r>
          </a:p>
          <a:p>
            <a:r>
              <a:rPr lang="fr-FR" dirty="0"/>
              <a:t>Propose H2 pour les tests</a:t>
            </a:r>
          </a:p>
          <a:p>
            <a:pPr algn="just">
              <a:buFont typeface="Arial" panose="020B0604020202020204" pitchFamily="34" charset="0"/>
              <a:buNone/>
            </a:pPr>
            <a:r>
              <a:rPr lang="fr-FR" b="0" i="0" dirty="0">
                <a:solidFill>
                  <a:srgbClr val="000000"/>
                </a:solidFill>
                <a:effectLst/>
                <a:latin typeface="inter-regular"/>
              </a:rPr>
              <a:t>Crée une couche d'accès aux données et effectue une opération CRUD. </a:t>
            </a:r>
          </a:p>
          <a:p>
            <a:pPr algn="just">
              <a:buFont typeface="Arial" panose="020B0604020202020204" pitchFamily="34" charset="0"/>
              <a:buNone/>
            </a:pPr>
            <a:r>
              <a:rPr lang="fr-FR" b="0" i="0" dirty="0">
                <a:solidFill>
                  <a:srgbClr val="000000"/>
                </a:solidFill>
                <a:effectLst/>
                <a:latin typeface="inter-regular"/>
              </a:rPr>
              <a:t>Contrôleur mappe demande + gère. </a:t>
            </a:r>
          </a:p>
          <a:p>
            <a:pPr algn="just">
              <a:buFont typeface="Arial" panose="020B0604020202020204" pitchFamily="34" charset="0"/>
              <a:buNone/>
            </a:pPr>
            <a:r>
              <a:rPr lang="fr-FR" b="0" i="0" dirty="0">
                <a:solidFill>
                  <a:srgbClr val="000000"/>
                </a:solidFill>
                <a:effectLst/>
                <a:latin typeface="inter-regular"/>
              </a:rPr>
              <a:t>La logique de service si nécessaire.</a:t>
            </a:r>
          </a:p>
          <a:p>
            <a:pPr algn="just">
              <a:buFont typeface="Arial" panose="020B0604020202020204" pitchFamily="34" charset="0"/>
              <a:buNone/>
            </a:pPr>
            <a:r>
              <a:rPr lang="fr-FR" b="0" i="0" dirty="0">
                <a:solidFill>
                  <a:srgbClr val="000000"/>
                </a:solidFill>
                <a:effectLst/>
                <a:latin typeface="inter-regular"/>
              </a:rPr>
              <a:t>Logique métier s'exécute. Il exécute la logique sur les données qui sont mappées à JPA classes de modèle.</a:t>
            </a:r>
          </a:p>
          <a:p>
            <a:endParaRPr lang="fr-FR" dirty="0"/>
          </a:p>
          <a:p>
            <a:endParaRPr lang="fr-FR" dirty="0"/>
          </a:p>
          <a:p>
            <a:r>
              <a:rPr lang="fr-FR" dirty="0"/>
              <a:t>	</a:t>
            </a:r>
          </a:p>
        </p:txBody>
      </p:sp>
      <p:sp>
        <p:nvSpPr>
          <p:cNvPr id="4" name="Espace réservé du numéro de diapositive 3"/>
          <p:cNvSpPr>
            <a:spLocks noGrp="1"/>
          </p:cNvSpPr>
          <p:nvPr>
            <p:ph type="sldNum" sz="quarter" idx="5"/>
          </p:nvPr>
        </p:nvSpPr>
        <p:spPr/>
        <p:txBody>
          <a:bodyPr/>
          <a:lstStyle/>
          <a:p>
            <a:fld id="{28911122-131B-4C33-BA85-452B4C063582}" type="slidenum">
              <a:rPr lang="fr-FR" smtClean="0"/>
              <a:t>15</a:t>
            </a:fld>
            <a:endParaRPr lang="fr-FR"/>
          </a:p>
        </p:txBody>
      </p:sp>
    </p:spTree>
    <p:extLst>
      <p:ext uri="{BB962C8B-B14F-4D97-AF65-F5344CB8AC3E}">
        <p14:creationId xmlns:p14="http://schemas.microsoft.com/office/powerpoint/2010/main" val="12252749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Trouver absences par type, intervenant et période</a:t>
            </a:r>
          </a:p>
          <a:p>
            <a:endParaRPr lang="fr-FR" dirty="0"/>
          </a:p>
          <a:p>
            <a:r>
              <a:rPr lang="fr-FR" dirty="0"/>
              <a:t>JPQL = Java persistance </a:t>
            </a:r>
            <a:r>
              <a:rPr lang="fr-FR" dirty="0" err="1"/>
              <a:t>query</a:t>
            </a:r>
            <a:r>
              <a:rPr lang="fr-FR" dirty="0"/>
              <a:t> </a:t>
            </a:r>
            <a:r>
              <a:rPr lang="fr-FR" dirty="0" err="1"/>
              <a:t>language</a:t>
            </a:r>
            <a:r>
              <a:rPr lang="fr-FR" dirty="0"/>
              <a:t> = permet de manipuler les classes et relations plutôt que les tables (pour ne pas dévoiler la structure de la base)</a:t>
            </a:r>
          </a:p>
          <a:p>
            <a:endParaRPr lang="fr-FR" dirty="0"/>
          </a:p>
          <a:p>
            <a:r>
              <a:rPr lang="fr-FR" dirty="0"/>
              <a:t>Ici table absence mappée en AbsenceEntity</a:t>
            </a:r>
          </a:p>
          <a:p>
            <a:endParaRPr lang="fr-FR" dirty="0"/>
          </a:p>
          <a:p>
            <a:r>
              <a:rPr lang="fr-FR" dirty="0"/>
              <a:t>Injections SQL = permet d’obtenir de la visibilité sur une base de donnée et d’accéder/modifier/créer/supprimer des données personnelles… même exécuter des opérations d’administration sur la </a:t>
            </a:r>
            <a:r>
              <a:rPr lang="fr-FR" dirty="0" err="1"/>
              <a:t>bdd</a:t>
            </a:r>
            <a:r>
              <a:rPr lang="fr-FR" dirty="0"/>
              <a:t> tel que l’</a:t>
            </a:r>
            <a:r>
              <a:rPr lang="fr-FR" dirty="0" err="1"/>
              <a:t>arret</a:t>
            </a:r>
            <a:r>
              <a:rPr lang="fr-FR" dirty="0"/>
              <a:t> du système de gestion de base de donnée.</a:t>
            </a:r>
          </a:p>
          <a:p>
            <a:endParaRPr lang="fr-FR" dirty="0"/>
          </a:p>
          <a:p>
            <a:endParaRPr lang="fr-FR" dirty="0"/>
          </a:p>
          <a:p>
            <a:endParaRPr lang="fr-FR" dirty="0"/>
          </a:p>
          <a:p>
            <a:endParaRPr lang="fr-FR" dirty="0"/>
          </a:p>
          <a:p>
            <a:endParaRPr lang="fr-FR" dirty="0"/>
          </a:p>
          <a:p>
            <a:endParaRPr lang="fr-FR" dirty="0"/>
          </a:p>
          <a:p>
            <a:endParaRPr lang="fr-FR" dirty="0"/>
          </a:p>
        </p:txBody>
      </p:sp>
      <p:sp>
        <p:nvSpPr>
          <p:cNvPr id="4" name="Espace réservé du numéro de diapositive 3"/>
          <p:cNvSpPr>
            <a:spLocks noGrp="1"/>
          </p:cNvSpPr>
          <p:nvPr>
            <p:ph type="sldNum" sz="quarter" idx="5"/>
          </p:nvPr>
        </p:nvSpPr>
        <p:spPr/>
        <p:txBody>
          <a:bodyPr/>
          <a:lstStyle/>
          <a:p>
            <a:fld id="{28911122-131B-4C33-BA85-452B4C063582}" type="slidenum">
              <a:rPr lang="fr-FR" smtClean="0"/>
              <a:t>16</a:t>
            </a:fld>
            <a:endParaRPr lang="fr-FR"/>
          </a:p>
        </p:txBody>
      </p:sp>
    </p:spTree>
    <p:extLst>
      <p:ext uri="{BB962C8B-B14F-4D97-AF65-F5344CB8AC3E}">
        <p14:creationId xmlns:p14="http://schemas.microsoft.com/office/powerpoint/2010/main" val="14177769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a:p>
            <a:r>
              <a:rPr lang="fr-FR" dirty="0"/>
              <a:t>Spring boot propose un </a:t>
            </a:r>
            <a:r>
              <a:rPr lang="fr-FR" dirty="0" err="1"/>
              <a:t>CRUDrepository</a:t>
            </a:r>
            <a:r>
              <a:rPr lang="fr-FR" dirty="0"/>
              <a:t>= propose toutes les abstractions de requête de base nécessaire dans une appli</a:t>
            </a:r>
          </a:p>
          <a:p>
            <a:endParaRPr lang="fr-FR" dirty="0"/>
          </a:p>
        </p:txBody>
      </p:sp>
      <p:sp>
        <p:nvSpPr>
          <p:cNvPr id="4" name="Espace réservé du numéro de diapositive 3"/>
          <p:cNvSpPr>
            <a:spLocks noGrp="1"/>
          </p:cNvSpPr>
          <p:nvPr>
            <p:ph type="sldNum" sz="quarter" idx="5"/>
          </p:nvPr>
        </p:nvSpPr>
        <p:spPr/>
        <p:txBody>
          <a:bodyPr/>
          <a:lstStyle/>
          <a:p>
            <a:fld id="{28911122-131B-4C33-BA85-452B4C063582}" type="slidenum">
              <a:rPr lang="fr-FR" smtClean="0"/>
              <a:t>17</a:t>
            </a:fld>
            <a:endParaRPr lang="fr-FR"/>
          </a:p>
        </p:txBody>
      </p:sp>
    </p:spTree>
    <p:extLst>
      <p:ext uri="{BB962C8B-B14F-4D97-AF65-F5344CB8AC3E}">
        <p14:creationId xmlns:p14="http://schemas.microsoft.com/office/powerpoint/2010/main" val="9926375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Diagramme de flux m’a </a:t>
            </a:r>
            <a:r>
              <a:rPr lang="fr-FR" dirty="0" err="1"/>
              <a:t>permi</a:t>
            </a:r>
            <a:r>
              <a:rPr lang="fr-FR" dirty="0"/>
              <a:t> de décomposer la logique </a:t>
            </a:r>
            <a:r>
              <a:rPr lang="fr-FR" dirty="0" err="1"/>
              <a:t>metier</a:t>
            </a:r>
            <a:endParaRPr lang="fr-FR" dirty="0"/>
          </a:p>
          <a:p>
            <a:r>
              <a:rPr lang="fr-FR" dirty="0"/>
              <a:t>J’aurais du décomposer cette </a:t>
            </a:r>
            <a:r>
              <a:rPr lang="fr-FR" dirty="0" err="1"/>
              <a:t>methode</a:t>
            </a:r>
            <a:r>
              <a:rPr lang="fr-FR" dirty="0"/>
              <a:t> en plus petites méthode afin de pouvoir faire autant de tests unitaires.</a:t>
            </a:r>
          </a:p>
          <a:p>
            <a:endParaRPr lang="fr-FR" dirty="0"/>
          </a:p>
          <a:p>
            <a:endParaRPr lang="fr-FR" dirty="0"/>
          </a:p>
          <a:p>
            <a:endParaRPr lang="fr-FR" dirty="0"/>
          </a:p>
        </p:txBody>
      </p:sp>
      <p:sp>
        <p:nvSpPr>
          <p:cNvPr id="4" name="Espace réservé du numéro de diapositive 3"/>
          <p:cNvSpPr>
            <a:spLocks noGrp="1"/>
          </p:cNvSpPr>
          <p:nvPr>
            <p:ph type="sldNum" sz="quarter" idx="5"/>
          </p:nvPr>
        </p:nvSpPr>
        <p:spPr/>
        <p:txBody>
          <a:bodyPr/>
          <a:lstStyle/>
          <a:p>
            <a:fld id="{28911122-131B-4C33-BA85-452B4C063582}" type="slidenum">
              <a:rPr lang="fr-FR" smtClean="0"/>
              <a:t>18</a:t>
            </a:fld>
            <a:endParaRPr lang="fr-FR"/>
          </a:p>
        </p:txBody>
      </p:sp>
    </p:spTree>
    <p:extLst>
      <p:ext uri="{BB962C8B-B14F-4D97-AF65-F5344CB8AC3E}">
        <p14:creationId xmlns:p14="http://schemas.microsoft.com/office/powerpoint/2010/main" val="33857149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a:p>
            <a:endParaRPr lang="fr-FR" dirty="0"/>
          </a:p>
          <a:p>
            <a:endParaRPr lang="fr-FR" dirty="0"/>
          </a:p>
          <a:p>
            <a:endParaRPr lang="fr-FR" dirty="0"/>
          </a:p>
        </p:txBody>
      </p:sp>
      <p:sp>
        <p:nvSpPr>
          <p:cNvPr id="4" name="Espace réservé du numéro de diapositive 3"/>
          <p:cNvSpPr>
            <a:spLocks noGrp="1"/>
          </p:cNvSpPr>
          <p:nvPr>
            <p:ph type="sldNum" sz="quarter" idx="5"/>
          </p:nvPr>
        </p:nvSpPr>
        <p:spPr/>
        <p:txBody>
          <a:bodyPr/>
          <a:lstStyle/>
          <a:p>
            <a:fld id="{28911122-131B-4C33-BA85-452B4C063582}" type="slidenum">
              <a:rPr lang="fr-FR" smtClean="0"/>
              <a:t>19</a:t>
            </a:fld>
            <a:endParaRPr lang="fr-FR"/>
          </a:p>
        </p:txBody>
      </p:sp>
    </p:spTree>
    <p:extLst>
      <p:ext uri="{BB962C8B-B14F-4D97-AF65-F5344CB8AC3E}">
        <p14:creationId xmlns:p14="http://schemas.microsoft.com/office/powerpoint/2010/main" val="17500529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Beaucoup</a:t>
            </a:r>
            <a:r>
              <a:rPr lang="fr-FR" baseline="0" dirty="0"/>
              <a:t> de choses à dire =&gt; </a:t>
            </a:r>
            <a:r>
              <a:rPr lang="fr-FR" baseline="0" dirty="0" err="1"/>
              <a:t>demonstration</a:t>
            </a:r>
            <a:r>
              <a:rPr lang="fr-FR" baseline="0" dirty="0"/>
              <a:t> le plus clair et synthétique possible</a:t>
            </a:r>
            <a:endParaRPr lang="fr-FR" dirty="0"/>
          </a:p>
        </p:txBody>
      </p:sp>
      <p:sp>
        <p:nvSpPr>
          <p:cNvPr id="4" name="Espace réservé du numéro de diapositive 3"/>
          <p:cNvSpPr>
            <a:spLocks noGrp="1"/>
          </p:cNvSpPr>
          <p:nvPr>
            <p:ph type="sldNum" sz="quarter" idx="5"/>
          </p:nvPr>
        </p:nvSpPr>
        <p:spPr/>
        <p:txBody>
          <a:bodyPr/>
          <a:lstStyle/>
          <a:p>
            <a:fld id="{28911122-131B-4C33-BA85-452B4C063582}" type="slidenum">
              <a:rPr lang="fr-FR" smtClean="0"/>
              <a:t>2</a:t>
            </a:fld>
            <a:endParaRPr lang="fr-FR"/>
          </a:p>
        </p:txBody>
      </p:sp>
    </p:spTree>
    <p:extLst>
      <p:ext uri="{BB962C8B-B14F-4D97-AF65-F5344CB8AC3E}">
        <p14:creationId xmlns:p14="http://schemas.microsoft.com/office/powerpoint/2010/main" val="6651552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Pour tester efficacement une </a:t>
            </a:r>
            <a:r>
              <a:rPr lang="fr-FR" dirty="0" err="1"/>
              <a:t>methode</a:t>
            </a:r>
            <a:r>
              <a:rPr lang="fr-FR" dirty="0"/>
              <a:t> de manière unitaire =&gt; ne doit faire qu’une logique métier</a:t>
            </a:r>
          </a:p>
          <a:p>
            <a:r>
              <a:rPr lang="fr-FR" dirty="0"/>
              <a:t>Fractionner les méthodes, mettre dans services différents = tests plus fins et efficaces</a:t>
            </a:r>
          </a:p>
        </p:txBody>
      </p:sp>
      <p:sp>
        <p:nvSpPr>
          <p:cNvPr id="4" name="Espace réservé du numéro de diapositive 3"/>
          <p:cNvSpPr>
            <a:spLocks noGrp="1"/>
          </p:cNvSpPr>
          <p:nvPr>
            <p:ph type="sldNum" sz="quarter" idx="5"/>
          </p:nvPr>
        </p:nvSpPr>
        <p:spPr/>
        <p:txBody>
          <a:bodyPr/>
          <a:lstStyle/>
          <a:p>
            <a:fld id="{28911122-131B-4C33-BA85-452B4C063582}" type="slidenum">
              <a:rPr lang="fr-FR" smtClean="0"/>
              <a:t>20</a:t>
            </a:fld>
            <a:endParaRPr lang="fr-FR"/>
          </a:p>
        </p:txBody>
      </p:sp>
    </p:spTree>
    <p:extLst>
      <p:ext uri="{BB962C8B-B14F-4D97-AF65-F5344CB8AC3E}">
        <p14:creationId xmlns:p14="http://schemas.microsoft.com/office/powerpoint/2010/main" val="8780880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Swagger : tester endpoint avant développement front</a:t>
            </a:r>
          </a:p>
          <a:p>
            <a:endParaRPr lang="fr-FR" dirty="0"/>
          </a:p>
          <a:p>
            <a:r>
              <a:rPr lang="fr-FR" dirty="0"/>
              <a:t>@Api</a:t>
            </a:r>
          </a:p>
        </p:txBody>
      </p:sp>
      <p:sp>
        <p:nvSpPr>
          <p:cNvPr id="4" name="Espace réservé du numéro de diapositive 3"/>
          <p:cNvSpPr>
            <a:spLocks noGrp="1"/>
          </p:cNvSpPr>
          <p:nvPr>
            <p:ph type="sldNum" sz="quarter" idx="5"/>
          </p:nvPr>
        </p:nvSpPr>
        <p:spPr/>
        <p:txBody>
          <a:bodyPr/>
          <a:lstStyle/>
          <a:p>
            <a:fld id="{28911122-131B-4C33-BA85-452B4C063582}" type="slidenum">
              <a:rPr lang="fr-FR" smtClean="0"/>
              <a:t>21</a:t>
            </a:fld>
            <a:endParaRPr lang="fr-FR"/>
          </a:p>
        </p:txBody>
      </p:sp>
    </p:spTree>
    <p:extLst>
      <p:ext uri="{BB962C8B-B14F-4D97-AF65-F5344CB8AC3E}">
        <p14:creationId xmlns:p14="http://schemas.microsoft.com/office/powerpoint/2010/main" val="260335452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Angular : rigueur et flexibilité de TypeScript</a:t>
            </a:r>
          </a:p>
          <a:p>
            <a:r>
              <a:rPr lang="fr-FR" dirty="0"/>
              <a:t>Approche MVC</a:t>
            </a:r>
          </a:p>
          <a:p>
            <a:r>
              <a:rPr lang="fr-FR" dirty="0"/>
              <a:t>Injection de dépendance</a:t>
            </a:r>
          </a:p>
          <a:p>
            <a:r>
              <a:rPr lang="fr-FR" dirty="0"/>
              <a:t>Single page app</a:t>
            </a:r>
          </a:p>
          <a:p>
            <a:endParaRPr lang="fr-FR" b="1" dirty="0"/>
          </a:p>
          <a:p>
            <a:r>
              <a:rPr lang="fr-FR" b="1" dirty="0"/>
              <a:t>Configuration</a:t>
            </a:r>
            <a:r>
              <a:rPr lang="fr-FR" dirty="0"/>
              <a:t> de build et d'optimisation </a:t>
            </a:r>
            <a:r>
              <a:rPr lang="fr-FR" b="1" dirty="0"/>
              <a:t>complète</a:t>
            </a:r>
            <a:r>
              <a:rPr lang="fr-FR" dirty="0"/>
              <a:t>.</a:t>
            </a:r>
          </a:p>
          <a:p>
            <a:r>
              <a:rPr lang="fr-FR" dirty="0"/>
              <a:t>Module d'</a:t>
            </a:r>
            <a:r>
              <a:rPr lang="fr-FR" b="1" dirty="0"/>
              <a:t>animations</a:t>
            </a:r>
            <a:r>
              <a:rPr lang="fr-FR" dirty="0"/>
              <a:t>.</a:t>
            </a:r>
          </a:p>
          <a:p>
            <a:r>
              <a:rPr lang="fr-FR" dirty="0"/>
              <a:t>Module de "</a:t>
            </a:r>
            <a:r>
              <a:rPr lang="fr-FR" b="1" dirty="0" err="1"/>
              <a:t>routing</a:t>
            </a:r>
            <a:r>
              <a:rPr lang="fr-FR" dirty="0"/>
              <a:t>".</a:t>
            </a:r>
          </a:p>
          <a:p>
            <a:r>
              <a:rPr lang="fr-FR" dirty="0"/>
              <a:t>Module de </a:t>
            </a:r>
            <a:r>
              <a:rPr lang="fr-FR" b="1" dirty="0"/>
              <a:t>formulaires</a:t>
            </a:r>
            <a:r>
              <a:rPr lang="fr-FR" dirty="0"/>
              <a:t>.</a:t>
            </a:r>
          </a:p>
          <a:p>
            <a:r>
              <a:rPr lang="fr-FR" b="1" dirty="0" err="1"/>
              <a:t>Debug</a:t>
            </a:r>
            <a:r>
              <a:rPr lang="fr-FR" dirty="0"/>
              <a:t>.</a:t>
            </a:r>
          </a:p>
          <a:p>
            <a:r>
              <a:rPr lang="fr-FR" b="1" dirty="0"/>
              <a:t>Tests unitaires</a:t>
            </a:r>
            <a:r>
              <a:rPr lang="fr-FR" dirty="0"/>
              <a:t> et </a:t>
            </a:r>
            <a:r>
              <a:rPr lang="fr-FR" b="1" dirty="0"/>
              <a:t>e2e</a:t>
            </a:r>
            <a:r>
              <a:rPr lang="fr-FR" dirty="0"/>
              <a:t>.</a:t>
            </a:r>
          </a:p>
          <a:p>
            <a:endParaRPr lang="fr-FR" dirty="0"/>
          </a:p>
        </p:txBody>
      </p:sp>
      <p:sp>
        <p:nvSpPr>
          <p:cNvPr id="4" name="Espace réservé du numéro de diapositive 3"/>
          <p:cNvSpPr>
            <a:spLocks noGrp="1"/>
          </p:cNvSpPr>
          <p:nvPr>
            <p:ph type="sldNum" sz="quarter" idx="5"/>
          </p:nvPr>
        </p:nvSpPr>
        <p:spPr/>
        <p:txBody>
          <a:bodyPr/>
          <a:lstStyle/>
          <a:p>
            <a:fld id="{28911122-131B-4C33-BA85-452B4C063582}" type="slidenum">
              <a:rPr lang="fr-FR" smtClean="0"/>
              <a:t>22</a:t>
            </a:fld>
            <a:endParaRPr lang="fr-FR"/>
          </a:p>
        </p:txBody>
      </p:sp>
    </p:spTree>
    <p:extLst>
      <p:ext uri="{BB962C8B-B14F-4D97-AF65-F5344CB8AC3E}">
        <p14:creationId xmlns:p14="http://schemas.microsoft.com/office/powerpoint/2010/main" val="275888060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Bonne pratique = séparer les règles métier dans des services !=  donc nouveau service temps partiel</a:t>
            </a:r>
          </a:p>
          <a:p>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Transfert (body en Json) de l’objet métier par le </a:t>
            </a:r>
            <a:r>
              <a:rPr lang="fr-FR" dirty="0" err="1"/>
              <a:t>parametre</a:t>
            </a:r>
            <a:r>
              <a:rPr lang="fr-FR" dirty="0"/>
              <a:t> de la </a:t>
            </a:r>
            <a:r>
              <a:rPr lang="fr-FR" dirty="0" err="1"/>
              <a:t>methode</a:t>
            </a:r>
            <a:r>
              <a:rPr lang="fr-FR" dirty="0"/>
              <a:t> POST (comme vue dans le swagger) sur l’url « /api/tempspartiels »</a:t>
            </a:r>
          </a:p>
          <a:p>
            <a:endParaRPr lang="fr-FR" dirty="0"/>
          </a:p>
        </p:txBody>
      </p:sp>
      <p:sp>
        <p:nvSpPr>
          <p:cNvPr id="4" name="Espace réservé du numéro de diapositive 3"/>
          <p:cNvSpPr>
            <a:spLocks noGrp="1"/>
          </p:cNvSpPr>
          <p:nvPr>
            <p:ph type="sldNum" sz="quarter" idx="5"/>
          </p:nvPr>
        </p:nvSpPr>
        <p:spPr/>
        <p:txBody>
          <a:bodyPr/>
          <a:lstStyle/>
          <a:p>
            <a:fld id="{28911122-131B-4C33-BA85-452B4C063582}" type="slidenum">
              <a:rPr lang="fr-FR" smtClean="0"/>
              <a:t>23</a:t>
            </a:fld>
            <a:endParaRPr lang="fr-FR"/>
          </a:p>
        </p:txBody>
      </p:sp>
    </p:spTree>
    <p:extLst>
      <p:ext uri="{BB962C8B-B14F-4D97-AF65-F5344CB8AC3E}">
        <p14:creationId xmlns:p14="http://schemas.microsoft.com/office/powerpoint/2010/main" val="120713018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Selector créer + insérer instance de composant partout où se trouve la balise correspondantes</a:t>
            </a:r>
          </a:p>
          <a:p>
            <a:r>
              <a:rPr lang="fr-FR" dirty="0"/>
              <a:t>Template url associe un fichier html de la structure de la vue</a:t>
            </a:r>
          </a:p>
          <a:p>
            <a:r>
              <a:rPr lang="fr-FR" dirty="0"/>
              <a:t>styleUrls la ou les feuille de style associé au composant</a:t>
            </a:r>
          </a:p>
          <a:p>
            <a:endParaRPr lang="fr-FR" dirty="0"/>
          </a:p>
          <a:p>
            <a:r>
              <a:rPr lang="fr-FR" dirty="0"/>
              <a:t>Bonnes pratiques =&gt; penser maintenabilité = découper les composants en petits composant + séparer logique/calculs métier dans des services </a:t>
            </a:r>
          </a:p>
          <a:p>
            <a:endParaRPr lang="fr-FR" dirty="0"/>
          </a:p>
          <a:p>
            <a:endParaRPr lang="fr-FR" dirty="0"/>
          </a:p>
          <a:p>
            <a:endParaRPr lang="fr-FR" dirty="0"/>
          </a:p>
          <a:p>
            <a:endParaRPr lang="fr-FR" dirty="0"/>
          </a:p>
        </p:txBody>
      </p:sp>
      <p:sp>
        <p:nvSpPr>
          <p:cNvPr id="4" name="Espace réservé du numéro de diapositive 3"/>
          <p:cNvSpPr>
            <a:spLocks noGrp="1"/>
          </p:cNvSpPr>
          <p:nvPr>
            <p:ph type="sldNum" sz="quarter" idx="5"/>
          </p:nvPr>
        </p:nvSpPr>
        <p:spPr/>
        <p:txBody>
          <a:bodyPr/>
          <a:lstStyle/>
          <a:p>
            <a:fld id="{28911122-131B-4C33-BA85-452B4C063582}" type="slidenum">
              <a:rPr lang="fr-FR" smtClean="0"/>
              <a:t>24</a:t>
            </a:fld>
            <a:endParaRPr lang="fr-FR"/>
          </a:p>
        </p:txBody>
      </p:sp>
    </p:spTree>
    <p:extLst>
      <p:ext uri="{BB962C8B-B14F-4D97-AF65-F5344CB8AC3E}">
        <p14:creationId xmlns:p14="http://schemas.microsoft.com/office/powerpoint/2010/main" val="353560402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Utilisation </a:t>
            </a:r>
            <a:r>
              <a:rPr lang="fr-FR" dirty="0" err="1"/>
              <a:t>FormGroup</a:t>
            </a:r>
            <a:r>
              <a:rPr lang="fr-FR" dirty="0"/>
              <a:t> d’Angular </a:t>
            </a:r>
          </a:p>
          <a:p>
            <a:r>
              <a:rPr lang="fr-FR" dirty="0"/>
              <a:t>	- </a:t>
            </a:r>
            <a:r>
              <a:rPr lang="fr-FR" dirty="0" err="1"/>
              <a:t>formGroupName</a:t>
            </a:r>
            <a:r>
              <a:rPr lang="fr-FR" dirty="0"/>
              <a:t> + </a:t>
            </a:r>
            <a:r>
              <a:rPr lang="fr-FR" dirty="0" err="1"/>
              <a:t>formControl</a:t>
            </a:r>
            <a:endParaRPr lang="fr-FR" dirty="0"/>
          </a:p>
          <a:p>
            <a:r>
              <a:rPr lang="fr-FR" dirty="0"/>
              <a:t>	- formControlName</a:t>
            </a:r>
          </a:p>
          <a:p>
            <a:endParaRPr lang="fr-FR" dirty="0"/>
          </a:p>
          <a:p>
            <a:r>
              <a:rPr lang="fr-FR" dirty="0"/>
              <a:t>Jours étant déclaré dans le composant</a:t>
            </a:r>
          </a:p>
          <a:p>
            <a:endParaRPr lang="fr-FR" dirty="0"/>
          </a:p>
          <a:p>
            <a:r>
              <a:rPr lang="fr-FR" dirty="0"/>
              <a:t>Interpolation = incorporation d’expressions {{ }}</a:t>
            </a:r>
          </a:p>
          <a:p>
            <a:endParaRPr lang="fr-FR" dirty="0"/>
          </a:p>
          <a:p>
            <a:r>
              <a:rPr lang="fr-FR" dirty="0"/>
              <a:t>Utilisation de composant </a:t>
            </a:r>
            <a:r>
              <a:rPr lang="fr-FR" dirty="0" err="1"/>
              <a:t>PrimeNG</a:t>
            </a:r>
            <a:r>
              <a:rPr lang="fr-FR" dirty="0"/>
              <a:t>, pour champs formulaire</a:t>
            </a:r>
          </a:p>
        </p:txBody>
      </p:sp>
      <p:sp>
        <p:nvSpPr>
          <p:cNvPr id="4" name="Espace réservé du numéro de diapositive 3"/>
          <p:cNvSpPr>
            <a:spLocks noGrp="1"/>
          </p:cNvSpPr>
          <p:nvPr>
            <p:ph type="sldNum" sz="quarter" idx="5"/>
          </p:nvPr>
        </p:nvSpPr>
        <p:spPr/>
        <p:txBody>
          <a:bodyPr/>
          <a:lstStyle/>
          <a:p>
            <a:fld id="{28911122-131B-4C33-BA85-452B4C063582}" type="slidenum">
              <a:rPr lang="fr-FR" smtClean="0"/>
              <a:t>25</a:t>
            </a:fld>
            <a:endParaRPr lang="fr-FR"/>
          </a:p>
        </p:txBody>
      </p:sp>
    </p:spTree>
    <p:extLst>
      <p:ext uri="{BB962C8B-B14F-4D97-AF65-F5344CB8AC3E}">
        <p14:creationId xmlns:p14="http://schemas.microsoft.com/office/powerpoint/2010/main" val="271709096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Utilisation </a:t>
            </a:r>
            <a:r>
              <a:rPr lang="fr-FR" dirty="0" err="1"/>
              <a:t>FormGroup</a:t>
            </a:r>
            <a:r>
              <a:rPr lang="fr-FR" dirty="0"/>
              <a:t> d’Angular </a:t>
            </a:r>
          </a:p>
          <a:p>
            <a:r>
              <a:rPr lang="fr-FR" dirty="0"/>
              <a:t>	- </a:t>
            </a:r>
            <a:r>
              <a:rPr lang="fr-FR" dirty="0" err="1"/>
              <a:t>formGroupName</a:t>
            </a:r>
            <a:r>
              <a:rPr lang="fr-FR" dirty="0"/>
              <a:t> + </a:t>
            </a:r>
            <a:r>
              <a:rPr lang="fr-FR" dirty="0" err="1"/>
              <a:t>formControl</a:t>
            </a:r>
            <a:endParaRPr lang="fr-FR" dirty="0"/>
          </a:p>
          <a:p>
            <a:r>
              <a:rPr lang="fr-FR" dirty="0"/>
              <a:t>	- formControlName</a:t>
            </a:r>
          </a:p>
          <a:p>
            <a:endParaRPr lang="fr-FR" dirty="0"/>
          </a:p>
        </p:txBody>
      </p:sp>
      <p:sp>
        <p:nvSpPr>
          <p:cNvPr id="4" name="Espace réservé du numéro de diapositive 3"/>
          <p:cNvSpPr>
            <a:spLocks noGrp="1"/>
          </p:cNvSpPr>
          <p:nvPr>
            <p:ph type="sldNum" sz="quarter" idx="5"/>
          </p:nvPr>
        </p:nvSpPr>
        <p:spPr/>
        <p:txBody>
          <a:bodyPr/>
          <a:lstStyle/>
          <a:p>
            <a:fld id="{28911122-131B-4C33-BA85-452B4C063582}" type="slidenum">
              <a:rPr lang="fr-FR" smtClean="0"/>
              <a:t>26</a:t>
            </a:fld>
            <a:endParaRPr lang="fr-FR"/>
          </a:p>
        </p:txBody>
      </p:sp>
    </p:spTree>
    <p:extLst>
      <p:ext uri="{BB962C8B-B14F-4D97-AF65-F5344CB8AC3E}">
        <p14:creationId xmlns:p14="http://schemas.microsoft.com/office/powerpoint/2010/main" val="277686062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@Secured sur nos controller</a:t>
            </a:r>
          </a:p>
          <a:p>
            <a:r>
              <a:rPr lang="fr-FR" dirty="0"/>
              <a:t>@CanAccesAbsence</a:t>
            </a:r>
          </a:p>
          <a:p>
            <a:endParaRPr lang="fr-FR" dirty="0"/>
          </a:p>
          <a:p>
            <a:r>
              <a:rPr lang="fr-FR" dirty="0"/>
              <a:t>Tests 83%  des méthodes métier back couverture </a:t>
            </a:r>
            <a:r>
              <a:rPr lang="fr-FR" dirty="0" err="1"/>
              <a:t>sonarCube</a:t>
            </a:r>
            <a:endParaRPr lang="fr-FR" dirty="0"/>
          </a:p>
          <a:p>
            <a:endParaRPr lang="fr-FR" dirty="0"/>
          </a:p>
          <a:p>
            <a:endParaRPr lang="fr-FR" dirty="0"/>
          </a:p>
          <a:p>
            <a:endParaRPr lang="fr-FR" dirty="0"/>
          </a:p>
          <a:p>
            <a:endParaRPr lang="fr-FR" dirty="0"/>
          </a:p>
        </p:txBody>
      </p:sp>
      <p:sp>
        <p:nvSpPr>
          <p:cNvPr id="4" name="Espace réservé du numéro de diapositive 3"/>
          <p:cNvSpPr>
            <a:spLocks noGrp="1"/>
          </p:cNvSpPr>
          <p:nvPr>
            <p:ph type="sldNum" sz="quarter" idx="5"/>
          </p:nvPr>
        </p:nvSpPr>
        <p:spPr/>
        <p:txBody>
          <a:bodyPr/>
          <a:lstStyle/>
          <a:p>
            <a:fld id="{28911122-131B-4C33-BA85-452B4C063582}" type="slidenum">
              <a:rPr lang="fr-FR" smtClean="0"/>
              <a:t>27</a:t>
            </a:fld>
            <a:endParaRPr lang="fr-FR"/>
          </a:p>
        </p:txBody>
      </p:sp>
    </p:spTree>
    <p:extLst>
      <p:ext uri="{BB962C8B-B14F-4D97-AF65-F5344CB8AC3E}">
        <p14:creationId xmlns:p14="http://schemas.microsoft.com/office/powerpoint/2010/main" val="245606673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Injecter valeur dans requête de </a:t>
            </a:r>
            <a:r>
              <a:rPr lang="fr-FR" dirty="0" err="1"/>
              <a:t>bdd</a:t>
            </a:r>
            <a:r>
              <a:rPr lang="fr-FR" dirty="0"/>
              <a:t>  = visibilité structure + accès + modification données</a:t>
            </a:r>
          </a:p>
          <a:p>
            <a:r>
              <a:rPr lang="fr-FR" dirty="0"/>
              <a:t>@Param no obligatoire car request param =nom param </a:t>
            </a:r>
            <a:r>
              <a:rPr lang="fr-FR" dirty="0" err="1"/>
              <a:t>methode</a:t>
            </a:r>
            <a:endParaRPr lang="fr-FR" dirty="0"/>
          </a:p>
          <a:p>
            <a:r>
              <a:rPr lang="fr-FR" dirty="0"/>
              <a:t> </a:t>
            </a:r>
          </a:p>
          <a:p>
            <a:endParaRPr lang="fr-FR" dirty="0"/>
          </a:p>
          <a:p>
            <a:endParaRPr lang="fr-FR" dirty="0"/>
          </a:p>
          <a:p>
            <a:endParaRPr lang="fr-FR" dirty="0"/>
          </a:p>
          <a:p>
            <a:endParaRPr lang="fr-FR" dirty="0"/>
          </a:p>
        </p:txBody>
      </p:sp>
      <p:sp>
        <p:nvSpPr>
          <p:cNvPr id="4" name="Espace réservé du numéro de diapositive 3"/>
          <p:cNvSpPr>
            <a:spLocks noGrp="1"/>
          </p:cNvSpPr>
          <p:nvPr>
            <p:ph type="sldNum" sz="quarter" idx="5"/>
          </p:nvPr>
        </p:nvSpPr>
        <p:spPr/>
        <p:txBody>
          <a:bodyPr/>
          <a:lstStyle/>
          <a:p>
            <a:fld id="{28911122-131B-4C33-BA85-452B4C063582}" type="slidenum">
              <a:rPr lang="fr-FR" smtClean="0"/>
              <a:t>28</a:t>
            </a:fld>
            <a:endParaRPr lang="fr-FR"/>
          </a:p>
        </p:txBody>
      </p:sp>
    </p:spTree>
    <p:extLst>
      <p:ext uri="{BB962C8B-B14F-4D97-AF65-F5344CB8AC3E}">
        <p14:creationId xmlns:p14="http://schemas.microsoft.com/office/powerpoint/2010/main" val="222343132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Tests et </a:t>
            </a:r>
            <a:r>
              <a:rPr lang="fr-FR" dirty="0" err="1"/>
              <a:t>deploiements</a:t>
            </a:r>
            <a:endParaRPr lang="fr-FR" dirty="0"/>
          </a:p>
          <a:p>
            <a:r>
              <a:rPr lang="fr-FR" dirty="0"/>
              <a:t>Qualité code : perf + lisibilité (maintenabilité)</a:t>
            </a:r>
          </a:p>
          <a:p>
            <a:endParaRPr lang="fr-FR" dirty="0"/>
          </a:p>
        </p:txBody>
      </p:sp>
      <p:sp>
        <p:nvSpPr>
          <p:cNvPr id="4" name="Espace réservé du numéro de diapositive 3"/>
          <p:cNvSpPr>
            <a:spLocks noGrp="1"/>
          </p:cNvSpPr>
          <p:nvPr>
            <p:ph type="sldNum" sz="quarter" idx="5"/>
          </p:nvPr>
        </p:nvSpPr>
        <p:spPr/>
        <p:txBody>
          <a:bodyPr/>
          <a:lstStyle/>
          <a:p>
            <a:fld id="{28911122-131B-4C33-BA85-452B4C063582}" type="slidenum">
              <a:rPr lang="fr-FR" smtClean="0"/>
              <a:t>30</a:t>
            </a:fld>
            <a:endParaRPr lang="fr-FR"/>
          </a:p>
        </p:txBody>
      </p:sp>
    </p:spTree>
    <p:extLst>
      <p:ext uri="{BB962C8B-B14F-4D97-AF65-F5344CB8AC3E}">
        <p14:creationId xmlns:p14="http://schemas.microsoft.com/office/powerpoint/2010/main" val="6794208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indent="0">
              <a:buFontTx/>
              <a:buNone/>
            </a:pPr>
            <a:r>
              <a:rPr lang="fr-FR" dirty="0"/>
              <a:t>Engagé auprès des filière agricole et alimentaire dans leur transformation digitale</a:t>
            </a:r>
          </a:p>
          <a:p>
            <a:pPr marL="0" indent="0">
              <a:buFontTx/>
              <a:buNone/>
            </a:pPr>
            <a:endParaRPr lang="fr-FR" dirty="0"/>
          </a:p>
          <a:p>
            <a:pPr marL="0" indent="0">
              <a:buFontTx/>
              <a:buNone/>
            </a:pPr>
            <a:endParaRPr lang="fr-FR" dirty="0"/>
          </a:p>
        </p:txBody>
      </p:sp>
      <p:sp>
        <p:nvSpPr>
          <p:cNvPr id="4" name="Espace réservé du numéro de diapositive 3"/>
          <p:cNvSpPr>
            <a:spLocks noGrp="1"/>
          </p:cNvSpPr>
          <p:nvPr>
            <p:ph type="sldNum" sz="quarter" idx="5"/>
          </p:nvPr>
        </p:nvSpPr>
        <p:spPr/>
        <p:txBody>
          <a:bodyPr/>
          <a:lstStyle/>
          <a:p>
            <a:fld id="{28911122-131B-4C33-BA85-452B4C063582}" type="slidenum">
              <a:rPr lang="fr-FR" smtClean="0"/>
              <a:t>3</a:t>
            </a:fld>
            <a:endParaRPr lang="fr-FR"/>
          </a:p>
        </p:txBody>
      </p:sp>
    </p:spTree>
    <p:extLst>
      <p:ext uri="{BB962C8B-B14F-4D97-AF65-F5344CB8AC3E}">
        <p14:creationId xmlns:p14="http://schemas.microsoft.com/office/powerpoint/2010/main" val="398882027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Tests et </a:t>
            </a:r>
            <a:r>
              <a:rPr lang="fr-FR" dirty="0" err="1"/>
              <a:t>deploiements</a:t>
            </a:r>
            <a:endParaRPr lang="fr-FR" dirty="0"/>
          </a:p>
          <a:p>
            <a:r>
              <a:rPr lang="fr-FR" dirty="0"/>
              <a:t>Qualité code : perf + lisibilité (maintenabilité)</a:t>
            </a:r>
          </a:p>
          <a:p>
            <a:endParaRPr lang="fr-FR" dirty="0"/>
          </a:p>
        </p:txBody>
      </p:sp>
      <p:sp>
        <p:nvSpPr>
          <p:cNvPr id="4" name="Espace réservé du numéro de diapositive 3"/>
          <p:cNvSpPr>
            <a:spLocks noGrp="1"/>
          </p:cNvSpPr>
          <p:nvPr>
            <p:ph type="sldNum" sz="quarter" idx="5"/>
          </p:nvPr>
        </p:nvSpPr>
        <p:spPr/>
        <p:txBody>
          <a:bodyPr/>
          <a:lstStyle/>
          <a:p>
            <a:fld id="{28911122-131B-4C33-BA85-452B4C063582}" type="slidenum">
              <a:rPr lang="fr-FR" smtClean="0"/>
              <a:t>31</a:t>
            </a:fld>
            <a:endParaRPr lang="fr-FR"/>
          </a:p>
        </p:txBody>
      </p:sp>
    </p:spTree>
    <p:extLst>
      <p:ext uri="{BB962C8B-B14F-4D97-AF65-F5344CB8AC3E}">
        <p14:creationId xmlns:p14="http://schemas.microsoft.com/office/powerpoint/2010/main" val="32872069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28911122-131B-4C33-BA85-452B4C063582}" type="slidenum">
              <a:rPr lang="fr-FR" smtClean="0"/>
              <a:t>4</a:t>
            </a:fld>
            <a:endParaRPr lang="fr-FR"/>
          </a:p>
        </p:txBody>
      </p:sp>
    </p:spTree>
    <p:extLst>
      <p:ext uri="{BB962C8B-B14F-4D97-AF65-F5344CB8AC3E}">
        <p14:creationId xmlns:p14="http://schemas.microsoft.com/office/powerpoint/2010/main" val="36230142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u="sng" dirty="0"/>
              <a:t>Appli web interne + digitaliser la gestion des ressources interne + remplacer </a:t>
            </a:r>
            <a:r>
              <a:rPr lang="fr-FR" u="sng" dirty="0" err="1"/>
              <a:t>excel</a:t>
            </a:r>
            <a:endParaRPr lang="fr-FR" u="sng" dirty="0"/>
          </a:p>
          <a:p>
            <a:endParaRPr lang="fr-FR" u="sng" dirty="0"/>
          </a:p>
          <a:p>
            <a:r>
              <a:rPr lang="fr-FR" u="sng" dirty="0"/>
              <a:t>Intervenant :</a:t>
            </a:r>
          </a:p>
          <a:p>
            <a:r>
              <a:rPr lang="fr-FR" dirty="0"/>
              <a:t>Ressource à gérer</a:t>
            </a:r>
          </a:p>
          <a:p>
            <a:r>
              <a:rPr lang="fr-FR" u="sng" dirty="0" err="1"/>
              <a:t>Planif</a:t>
            </a:r>
            <a:r>
              <a:rPr lang="fr-FR" u="sng" dirty="0"/>
              <a:t>:</a:t>
            </a:r>
          </a:p>
          <a:p>
            <a:r>
              <a:rPr lang="fr-FR" dirty="0"/>
              <a:t>Activité dispo, associé à 1 intervenant</a:t>
            </a:r>
          </a:p>
          <a:p>
            <a:r>
              <a:rPr lang="fr-FR" dirty="0"/>
              <a:t>Pour attribuer charge</a:t>
            </a:r>
          </a:p>
          <a:p>
            <a:r>
              <a:rPr lang="fr-FR" u="sng" dirty="0"/>
              <a:t>Plan de charge</a:t>
            </a:r>
          </a:p>
          <a:p>
            <a:r>
              <a:rPr lang="fr-FR" dirty="0"/>
              <a:t>Somme charges toutes les </a:t>
            </a:r>
            <a:r>
              <a:rPr lang="fr-FR" dirty="0" err="1"/>
              <a:t>planif</a:t>
            </a:r>
            <a:r>
              <a:rPr lang="fr-FR" dirty="0"/>
              <a:t> par semaine par intervenant</a:t>
            </a:r>
          </a:p>
          <a:p>
            <a:r>
              <a:rPr lang="fr-FR" u="sng" dirty="0"/>
              <a:t>Absences</a:t>
            </a:r>
          </a:p>
          <a:p>
            <a:r>
              <a:rPr lang="fr-FR" dirty="0" err="1"/>
              <a:t>Planif</a:t>
            </a:r>
            <a:r>
              <a:rPr lang="fr-FR" dirty="0"/>
              <a:t> spécifique traité dans un composant séparé</a:t>
            </a:r>
          </a:p>
          <a:p>
            <a:endParaRPr lang="fr-FR" dirty="0"/>
          </a:p>
        </p:txBody>
      </p:sp>
      <p:sp>
        <p:nvSpPr>
          <p:cNvPr id="4" name="Espace réservé du numéro de diapositive 3"/>
          <p:cNvSpPr>
            <a:spLocks noGrp="1"/>
          </p:cNvSpPr>
          <p:nvPr>
            <p:ph type="sldNum" sz="quarter" idx="5"/>
          </p:nvPr>
        </p:nvSpPr>
        <p:spPr/>
        <p:txBody>
          <a:bodyPr/>
          <a:lstStyle/>
          <a:p>
            <a:fld id="{28911122-131B-4C33-BA85-452B4C063582}" type="slidenum">
              <a:rPr lang="fr-FR" smtClean="0"/>
              <a:t>5</a:t>
            </a:fld>
            <a:endParaRPr lang="fr-FR"/>
          </a:p>
        </p:txBody>
      </p:sp>
    </p:spTree>
    <p:extLst>
      <p:ext uri="{BB962C8B-B14F-4D97-AF65-F5344CB8AC3E}">
        <p14:creationId xmlns:p14="http://schemas.microsoft.com/office/powerpoint/2010/main" val="1357395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Diagramme de cas d’utilisation = situer les besoins exprimés + identifier acteurs</a:t>
            </a:r>
          </a:p>
        </p:txBody>
      </p:sp>
      <p:sp>
        <p:nvSpPr>
          <p:cNvPr id="4" name="Espace réservé du numéro de diapositive 3"/>
          <p:cNvSpPr>
            <a:spLocks noGrp="1"/>
          </p:cNvSpPr>
          <p:nvPr>
            <p:ph type="sldNum" sz="quarter" idx="5"/>
          </p:nvPr>
        </p:nvSpPr>
        <p:spPr/>
        <p:txBody>
          <a:bodyPr/>
          <a:lstStyle/>
          <a:p>
            <a:fld id="{28911122-131B-4C33-BA85-452B4C063582}" type="slidenum">
              <a:rPr lang="fr-FR" smtClean="0"/>
              <a:t>6</a:t>
            </a:fld>
            <a:endParaRPr lang="fr-FR"/>
          </a:p>
        </p:txBody>
      </p:sp>
    </p:spTree>
    <p:extLst>
      <p:ext uri="{BB962C8B-B14F-4D97-AF65-F5344CB8AC3E}">
        <p14:creationId xmlns:p14="http://schemas.microsoft.com/office/powerpoint/2010/main" val="17951802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Pour mieux visualiser ce que pouvait engendrer l’ajout de ce temps partiel à l’application j’ai dessiner son diagramme de flux.</a:t>
            </a:r>
          </a:p>
          <a:p>
            <a:pPr marL="171450" indent="-171450">
              <a:buFontTx/>
              <a:buChar char="-"/>
            </a:pPr>
            <a:endParaRPr lang="fr-FR" dirty="0"/>
          </a:p>
          <a:p>
            <a:pPr marL="171450" indent="-171450">
              <a:buFontTx/>
              <a:buChar char="-"/>
            </a:pPr>
            <a:endParaRPr lang="fr-FR" dirty="0"/>
          </a:p>
        </p:txBody>
      </p:sp>
      <p:sp>
        <p:nvSpPr>
          <p:cNvPr id="4" name="Espace réservé du numéro de diapositive 3"/>
          <p:cNvSpPr>
            <a:spLocks noGrp="1"/>
          </p:cNvSpPr>
          <p:nvPr>
            <p:ph type="sldNum" sz="quarter" idx="5"/>
          </p:nvPr>
        </p:nvSpPr>
        <p:spPr/>
        <p:txBody>
          <a:bodyPr/>
          <a:lstStyle/>
          <a:p>
            <a:fld id="{28911122-131B-4C33-BA85-452B4C063582}" type="slidenum">
              <a:rPr lang="fr-FR" smtClean="0"/>
              <a:t>7</a:t>
            </a:fld>
            <a:endParaRPr lang="fr-FR"/>
          </a:p>
        </p:txBody>
      </p:sp>
    </p:spTree>
    <p:extLst>
      <p:ext uri="{BB962C8B-B14F-4D97-AF65-F5344CB8AC3E}">
        <p14:creationId xmlns:p14="http://schemas.microsoft.com/office/powerpoint/2010/main" val="24068154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J’ai ensuite pu dessiner la maquette afin de nous mettre d’accord avec le PO/client sur l’interface utilisateur attendue</a:t>
            </a:r>
          </a:p>
          <a:p>
            <a:r>
              <a:rPr lang="fr-FR" dirty="0"/>
              <a:t>Pas d’équipe UX pour ce projet</a:t>
            </a:r>
          </a:p>
          <a:p>
            <a:endParaRPr lang="fr-FR" dirty="0"/>
          </a:p>
          <a:p>
            <a:r>
              <a:rPr lang="fr-FR" dirty="0"/>
              <a:t>Plutôt wireframe que maquettage, puisque le style consistait à suivre l’existant</a:t>
            </a:r>
          </a:p>
          <a:p>
            <a:endParaRPr lang="fr-FR" dirty="0"/>
          </a:p>
          <a:p>
            <a:endParaRPr lang="fr-FR" dirty="0"/>
          </a:p>
        </p:txBody>
      </p:sp>
      <p:sp>
        <p:nvSpPr>
          <p:cNvPr id="4" name="Espace réservé du numéro de diapositive 3"/>
          <p:cNvSpPr>
            <a:spLocks noGrp="1"/>
          </p:cNvSpPr>
          <p:nvPr>
            <p:ph type="sldNum" sz="quarter" idx="5"/>
          </p:nvPr>
        </p:nvSpPr>
        <p:spPr/>
        <p:txBody>
          <a:bodyPr/>
          <a:lstStyle/>
          <a:p>
            <a:fld id="{28911122-131B-4C33-BA85-452B4C063582}" type="slidenum">
              <a:rPr lang="fr-FR" smtClean="0"/>
              <a:t>8</a:t>
            </a:fld>
            <a:endParaRPr lang="fr-FR"/>
          </a:p>
        </p:txBody>
      </p:sp>
    </p:spTree>
    <p:extLst>
      <p:ext uri="{BB962C8B-B14F-4D97-AF65-F5344CB8AC3E}">
        <p14:creationId xmlns:p14="http://schemas.microsoft.com/office/powerpoint/2010/main" val="375530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Souhait de mieux le comprendre les données</a:t>
            </a:r>
          </a:p>
          <a:p>
            <a:r>
              <a:rPr lang="fr-FR" dirty="0"/>
              <a:t>Manque de support (wiki très léger)						</a:t>
            </a:r>
          </a:p>
          <a:p>
            <a:r>
              <a:rPr lang="fr-FR" dirty="0"/>
              <a:t>Dessiner le modèle conceptuel</a:t>
            </a:r>
          </a:p>
          <a:p>
            <a:endParaRPr lang="fr-FR" dirty="0"/>
          </a:p>
          <a:p>
            <a:r>
              <a:rPr lang="fr-FR" dirty="0"/>
              <a:t>Méthode merise = hiérarchiser les </a:t>
            </a:r>
            <a:r>
              <a:rPr lang="fr-FR" dirty="0" err="1"/>
              <a:t>preocupations</a:t>
            </a:r>
            <a:r>
              <a:rPr lang="fr-FR" dirty="0"/>
              <a:t> du projet</a:t>
            </a:r>
          </a:p>
          <a:p>
            <a:r>
              <a:rPr lang="fr-FR" dirty="0"/>
              <a:t>Décrire le fonctionnement (données, liens, traitements)</a:t>
            </a:r>
          </a:p>
          <a:p>
            <a:r>
              <a:rPr lang="fr-FR" dirty="0"/>
              <a:t>3 niveaux nous en verrons 2 ici </a:t>
            </a:r>
          </a:p>
          <a:p>
            <a:endParaRPr lang="fr-FR" dirty="0"/>
          </a:p>
        </p:txBody>
      </p:sp>
      <p:sp>
        <p:nvSpPr>
          <p:cNvPr id="4" name="Espace réservé du numéro de diapositive 3"/>
          <p:cNvSpPr>
            <a:spLocks noGrp="1"/>
          </p:cNvSpPr>
          <p:nvPr>
            <p:ph type="sldNum" sz="quarter" idx="5"/>
          </p:nvPr>
        </p:nvSpPr>
        <p:spPr/>
        <p:txBody>
          <a:bodyPr/>
          <a:lstStyle/>
          <a:p>
            <a:fld id="{28911122-131B-4C33-BA85-452B4C063582}" type="slidenum">
              <a:rPr lang="fr-FR" smtClean="0"/>
              <a:t>9</a:t>
            </a:fld>
            <a:endParaRPr lang="fr-FR"/>
          </a:p>
        </p:txBody>
      </p:sp>
    </p:spTree>
    <p:extLst>
      <p:ext uri="{BB962C8B-B14F-4D97-AF65-F5344CB8AC3E}">
        <p14:creationId xmlns:p14="http://schemas.microsoft.com/office/powerpoint/2010/main" val="25218178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7D36F47-A517-8EFE-18E5-7FC0632CB08D}"/>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18A79464-920E-C7C3-E507-5CC683590AB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7D51B9EE-8707-7FD1-9517-64D1319E4E62}"/>
              </a:ext>
            </a:extLst>
          </p:cNvPr>
          <p:cNvSpPr>
            <a:spLocks noGrp="1"/>
          </p:cNvSpPr>
          <p:nvPr>
            <p:ph type="dt" sz="half" idx="10"/>
          </p:nvPr>
        </p:nvSpPr>
        <p:spPr/>
        <p:txBody>
          <a:bodyPr/>
          <a:lstStyle/>
          <a:p>
            <a:fld id="{DF3F592B-A5E5-474D-9076-C3DD5B4ABF91}" type="datetimeFigureOut">
              <a:rPr lang="fr-FR" smtClean="0"/>
              <a:t>20/10/2022</a:t>
            </a:fld>
            <a:endParaRPr lang="fr-FR"/>
          </a:p>
        </p:txBody>
      </p:sp>
      <p:sp>
        <p:nvSpPr>
          <p:cNvPr id="5" name="Espace réservé du pied de page 4">
            <a:extLst>
              <a:ext uri="{FF2B5EF4-FFF2-40B4-BE49-F238E27FC236}">
                <a16:creationId xmlns:a16="http://schemas.microsoft.com/office/drawing/2014/main" id="{8DF26548-56BE-DE94-968B-05449C14079C}"/>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E3DBFD3B-F52C-73FD-315C-138763E6979F}"/>
              </a:ext>
            </a:extLst>
          </p:cNvPr>
          <p:cNvSpPr>
            <a:spLocks noGrp="1"/>
          </p:cNvSpPr>
          <p:nvPr>
            <p:ph type="sldNum" sz="quarter" idx="12"/>
          </p:nvPr>
        </p:nvSpPr>
        <p:spPr/>
        <p:txBody>
          <a:bodyPr/>
          <a:lstStyle/>
          <a:p>
            <a:fld id="{8CB4D7C0-6514-47DE-BA66-9E353B3DE1D2}" type="slidenum">
              <a:rPr lang="fr-FR" smtClean="0"/>
              <a:t>‹N°›</a:t>
            </a:fld>
            <a:endParaRPr lang="fr-FR"/>
          </a:p>
        </p:txBody>
      </p:sp>
    </p:spTree>
    <p:extLst>
      <p:ext uri="{BB962C8B-B14F-4D97-AF65-F5344CB8AC3E}">
        <p14:creationId xmlns:p14="http://schemas.microsoft.com/office/powerpoint/2010/main" val="28452219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68A6776-B4BE-541B-F89E-7EE9504A3B06}"/>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DB78281B-6E34-B38E-8F57-12F2E08FA997}"/>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9E41C404-B207-394A-4613-C042768E530B}"/>
              </a:ext>
            </a:extLst>
          </p:cNvPr>
          <p:cNvSpPr>
            <a:spLocks noGrp="1"/>
          </p:cNvSpPr>
          <p:nvPr>
            <p:ph type="dt" sz="half" idx="10"/>
          </p:nvPr>
        </p:nvSpPr>
        <p:spPr/>
        <p:txBody>
          <a:bodyPr/>
          <a:lstStyle/>
          <a:p>
            <a:fld id="{DF3F592B-A5E5-474D-9076-C3DD5B4ABF91}" type="datetimeFigureOut">
              <a:rPr lang="fr-FR" smtClean="0"/>
              <a:t>20/10/2022</a:t>
            </a:fld>
            <a:endParaRPr lang="fr-FR"/>
          </a:p>
        </p:txBody>
      </p:sp>
      <p:sp>
        <p:nvSpPr>
          <p:cNvPr id="5" name="Espace réservé du pied de page 4">
            <a:extLst>
              <a:ext uri="{FF2B5EF4-FFF2-40B4-BE49-F238E27FC236}">
                <a16:creationId xmlns:a16="http://schemas.microsoft.com/office/drawing/2014/main" id="{85E8A767-8B62-CC89-C994-828E5C5773BD}"/>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6405D8B6-2ECC-E36F-50E8-E2C973797073}"/>
              </a:ext>
            </a:extLst>
          </p:cNvPr>
          <p:cNvSpPr>
            <a:spLocks noGrp="1"/>
          </p:cNvSpPr>
          <p:nvPr>
            <p:ph type="sldNum" sz="quarter" idx="12"/>
          </p:nvPr>
        </p:nvSpPr>
        <p:spPr/>
        <p:txBody>
          <a:bodyPr/>
          <a:lstStyle/>
          <a:p>
            <a:fld id="{8CB4D7C0-6514-47DE-BA66-9E353B3DE1D2}" type="slidenum">
              <a:rPr lang="fr-FR" smtClean="0"/>
              <a:t>‹N°›</a:t>
            </a:fld>
            <a:endParaRPr lang="fr-FR"/>
          </a:p>
        </p:txBody>
      </p:sp>
    </p:spTree>
    <p:extLst>
      <p:ext uri="{BB962C8B-B14F-4D97-AF65-F5344CB8AC3E}">
        <p14:creationId xmlns:p14="http://schemas.microsoft.com/office/powerpoint/2010/main" val="19329212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861C9E97-852E-E7B1-68CF-3D5664F7D8B7}"/>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E0A5B1AE-FF4D-0E8D-1D15-938B4EAFE9CE}"/>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F9AF28BC-7C98-3C47-BC55-C647A77BB6EC}"/>
              </a:ext>
            </a:extLst>
          </p:cNvPr>
          <p:cNvSpPr>
            <a:spLocks noGrp="1"/>
          </p:cNvSpPr>
          <p:nvPr>
            <p:ph type="dt" sz="half" idx="10"/>
          </p:nvPr>
        </p:nvSpPr>
        <p:spPr/>
        <p:txBody>
          <a:bodyPr/>
          <a:lstStyle/>
          <a:p>
            <a:fld id="{DF3F592B-A5E5-474D-9076-C3DD5B4ABF91}" type="datetimeFigureOut">
              <a:rPr lang="fr-FR" smtClean="0"/>
              <a:t>20/10/2022</a:t>
            </a:fld>
            <a:endParaRPr lang="fr-FR"/>
          </a:p>
        </p:txBody>
      </p:sp>
      <p:sp>
        <p:nvSpPr>
          <p:cNvPr id="5" name="Espace réservé du pied de page 4">
            <a:extLst>
              <a:ext uri="{FF2B5EF4-FFF2-40B4-BE49-F238E27FC236}">
                <a16:creationId xmlns:a16="http://schemas.microsoft.com/office/drawing/2014/main" id="{E444F72D-FB97-2C42-C211-86E960F1A3F7}"/>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B9E378E6-AA40-6ADC-C699-D06D8E9A1013}"/>
              </a:ext>
            </a:extLst>
          </p:cNvPr>
          <p:cNvSpPr>
            <a:spLocks noGrp="1"/>
          </p:cNvSpPr>
          <p:nvPr>
            <p:ph type="sldNum" sz="quarter" idx="12"/>
          </p:nvPr>
        </p:nvSpPr>
        <p:spPr/>
        <p:txBody>
          <a:bodyPr/>
          <a:lstStyle/>
          <a:p>
            <a:fld id="{8CB4D7C0-6514-47DE-BA66-9E353B3DE1D2}" type="slidenum">
              <a:rPr lang="fr-FR" smtClean="0"/>
              <a:t>‹N°›</a:t>
            </a:fld>
            <a:endParaRPr lang="fr-FR"/>
          </a:p>
        </p:txBody>
      </p:sp>
    </p:spTree>
    <p:extLst>
      <p:ext uri="{BB962C8B-B14F-4D97-AF65-F5344CB8AC3E}">
        <p14:creationId xmlns:p14="http://schemas.microsoft.com/office/powerpoint/2010/main" val="25598477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BC98A6D-53E3-7DD4-3515-F606354A9352}"/>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BF901074-C3FD-B179-01D6-F5E3CBE1839E}"/>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2DE14096-45B0-D320-957B-65EB808A5979}"/>
              </a:ext>
            </a:extLst>
          </p:cNvPr>
          <p:cNvSpPr>
            <a:spLocks noGrp="1"/>
          </p:cNvSpPr>
          <p:nvPr>
            <p:ph type="dt" sz="half" idx="10"/>
          </p:nvPr>
        </p:nvSpPr>
        <p:spPr/>
        <p:txBody>
          <a:bodyPr/>
          <a:lstStyle/>
          <a:p>
            <a:fld id="{DF3F592B-A5E5-474D-9076-C3DD5B4ABF91}" type="datetimeFigureOut">
              <a:rPr lang="fr-FR" smtClean="0"/>
              <a:t>20/10/2022</a:t>
            </a:fld>
            <a:endParaRPr lang="fr-FR"/>
          </a:p>
        </p:txBody>
      </p:sp>
      <p:sp>
        <p:nvSpPr>
          <p:cNvPr id="5" name="Espace réservé du pied de page 4">
            <a:extLst>
              <a:ext uri="{FF2B5EF4-FFF2-40B4-BE49-F238E27FC236}">
                <a16:creationId xmlns:a16="http://schemas.microsoft.com/office/drawing/2014/main" id="{8085F7D1-8A4C-BAF0-2880-431C90D135EE}"/>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D15AC255-89A0-3A3F-CA3E-6DD6D2909302}"/>
              </a:ext>
            </a:extLst>
          </p:cNvPr>
          <p:cNvSpPr>
            <a:spLocks noGrp="1"/>
          </p:cNvSpPr>
          <p:nvPr>
            <p:ph type="sldNum" sz="quarter" idx="12"/>
          </p:nvPr>
        </p:nvSpPr>
        <p:spPr/>
        <p:txBody>
          <a:bodyPr/>
          <a:lstStyle/>
          <a:p>
            <a:fld id="{8CB4D7C0-6514-47DE-BA66-9E353B3DE1D2}" type="slidenum">
              <a:rPr lang="fr-FR" smtClean="0"/>
              <a:t>‹N°›</a:t>
            </a:fld>
            <a:endParaRPr lang="fr-FR"/>
          </a:p>
        </p:txBody>
      </p:sp>
    </p:spTree>
    <p:extLst>
      <p:ext uri="{BB962C8B-B14F-4D97-AF65-F5344CB8AC3E}">
        <p14:creationId xmlns:p14="http://schemas.microsoft.com/office/powerpoint/2010/main" val="23434258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1523C52-D12D-78C6-F848-09A4F34A7F4F}"/>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E33E8226-064C-08C0-7AE1-CDC77C22C2E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52B15CCF-A6A7-AD86-C35A-DDE3F5682CE3}"/>
              </a:ext>
            </a:extLst>
          </p:cNvPr>
          <p:cNvSpPr>
            <a:spLocks noGrp="1"/>
          </p:cNvSpPr>
          <p:nvPr>
            <p:ph type="dt" sz="half" idx="10"/>
          </p:nvPr>
        </p:nvSpPr>
        <p:spPr/>
        <p:txBody>
          <a:bodyPr/>
          <a:lstStyle/>
          <a:p>
            <a:fld id="{DF3F592B-A5E5-474D-9076-C3DD5B4ABF91}" type="datetimeFigureOut">
              <a:rPr lang="fr-FR" smtClean="0"/>
              <a:t>20/10/2022</a:t>
            </a:fld>
            <a:endParaRPr lang="fr-FR"/>
          </a:p>
        </p:txBody>
      </p:sp>
      <p:sp>
        <p:nvSpPr>
          <p:cNvPr id="5" name="Espace réservé du pied de page 4">
            <a:extLst>
              <a:ext uri="{FF2B5EF4-FFF2-40B4-BE49-F238E27FC236}">
                <a16:creationId xmlns:a16="http://schemas.microsoft.com/office/drawing/2014/main" id="{49A846BB-7426-7CFF-0D98-5E61C153B08A}"/>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C03227AB-D390-D72F-6ACF-DADE74E2A86C}"/>
              </a:ext>
            </a:extLst>
          </p:cNvPr>
          <p:cNvSpPr>
            <a:spLocks noGrp="1"/>
          </p:cNvSpPr>
          <p:nvPr>
            <p:ph type="sldNum" sz="quarter" idx="12"/>
          </p:nvPr>
        </p:nvSpPr>
        <p:spPr/>
        <p:txBody>
          <a:bodyPr/>
          <a:lstStyle/>
          <a:p>
            <a:fld id="{8CB4D7C0-6514-47DE-BA66-9E353B3DE1D2}" type="slidenum">
              <a:rPr lang="fr-FR" smtClean="0"/>
              <a:t>‹N°›</a:t>
            </a:fld>
            <a:endParaRPr lang="fr-FR"/>
          </a:p>
        </p:txBody>
      </p:sp>
    </p:spTree>
    <p:extLst>
      <p:ext uri="{BB962C8B-B14F-4D97-AF65-F5344CB8AC3E}">
        <p14:creationId xmlns:p14="http://schemas.microsoft.com/office/powerpoint/2010/main" val="2811950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C8005E3-450F-0AF2-DAA9-96696F2729C9}"/>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A3ADE302-5A55-F289-5D88-BB98DBE389A9}"/>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DF9FDBC9-4CBC-5BD6-54A7-3533652D0D9D}"/>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59DE72CC-88D0-8CF5-20A9-5B050607062C}"/>
              </a:ext>
            </a:extLst>
          </p:cNvPr>
          <p:cNvSpPr>
            <a:spLocks noGrp="1"/>
          </p:cNvSpPr>
          <p:nvPr>
            <p:ph type="dt" sz="half" idx="10"/>
          </p:nvPr>
        </p:nvSpPr>
        <p:spPr/>
        <p:txBody>
          <a:bodyPr/>
          <a:lstStyle/>
          <a:p>
            <a:fld id="{DF3F592B-A5E5-474D-9076-C3DD5B4ABF91}" type="datetimeFigureOut">
              <a:rPr lang="fr-FR" smtClean="0"/>
              <a:t>20/10/2022</a:t>
            </a:fld>
            <a:endParaRPr lang="fr-FR"/>
          </a:p>
        </p:txBody>
      </p:sp>
      <p:sp>
        <p:nvSpPr>
          <p:cNvPr id="6" name="Espace réservé du pied de page 5">
            <a:extLst>
              <a:ext uri="{FF2B5EF4-FFF2-40B4-BE49-F238E27FC236}">
                <a16:creationId xmlns:a16="http://schemas.microsoft.com/office/drawing/2014/main" id="{35704E36-F956-5300-9CC0-60E03D83716B}"/>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9DBC2580-4C3E-DEF2-0352-4FBB430132C4}"/>
              </a:ext>
            </a:extLst>
          </p:cNvPr>
          <p:cNvSpPr>
            <a:spLocks noGrp="1"/>
          </p:cNvSpPr>
          <p:nvPr>
            <p:ph type="sldNum" sz="quarter" idx="12"/>
          </p:nvPr>
        </p:nvSpPr>
        <p:spPr/>
        <p:txBody>
          <a:bodyPr/>
          <a:lstStyle/>
          <a:p>
            <a:fld id="{8CB4D7C0-6514-47DE-BA66-9E353B3DE1D2}" type="slidenum">
              <a:rPr lang="fr-FR" smtClean="0"/>
              <a:t>‹N°›</a:t>
            </a:fld>
            <a:endParaRPr lang="fr-FR"/>
          </a:p>
        </p:txBody>
      </p:sp>
    </p:spTree>
    <p:extLst>
      <p:ext uri="{BB962C8B-B14F-4D97-AF65-F5344CB8AC3E}">
        <p14:creationId xmlns:p14="http://schemas.microsoft.com/office/powerpoint/2010/main" val="24824245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E2F83B1-81E3-D7B4-F588-323063DAE122}"/>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C591C618-20DE-6BE5-DAE7-DECCF8E879C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8C64B472-0BE2-E4B1-19C4-25DD4FB986E9}"/>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711981C3-0924-DB39-69F5-A50C5D02C9A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4CD6EB9F-B5BC-FC83-0C81-6C65019FD0E8}"/>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3B3DDE5C-5E60-32D9-88B0-7EDDF115E64B}"/>
              </a:ext>
            </a:extLst>
          </p:cNvPr>
          <p:cNvSpPr>
            <a:spLocks noGrp="1"/>
          </p:cNvSpPr>
          <p:nvPr>
            <p:ph type="dt" sz="half" idx="10"/>
          </p:nvPr>
        </p:nvSpPr>
        <p:spPr/>
        <p:txBody>
          <a:bodyPr/>
          <a:lstStyle/>
          <a:p>
            <a:fld id="{DF3F592B-A5E5-474D-9076-C3DD5B4ABF91}" type="datetimeFigureOut">
              <a:rPr lang="fr-FR" smtClean="0"/>
              <a:t>20/10/2022</a:t>
            </a:fld>
            <a:endParaRPr lang="fr-FR"/>
          </a:p>
        </p:txBody>
      </p:sp>
      <p:sp>
        <p:nvSpPr>
          <p:cNvPr id="8" name="Espace réservé du pied de page 7">
            <a:extLst>
              <a:ext uri="{FF2B5EF4-FFF2-40B4-BE49-F238E27FC236}">
                <a16:creationId xmlns:a16="http://schemas.microsoft.com/office/drawing/2014/main" id="{37F08A73-B465-2021-7689-B25C4497C596}"/>
              </a:ext>
            </a:extLst>
          </p:cNvPr>
          <p:cNvSpPr>
            <a:spLocks noGrp="1"/>
          </p:cNvSpPr>
          <p:nvPr>
            <p:ph type="ftr" sz="quarter" idx="11"/>
          </p:nvPr>
        </p:nvSpPr>
        <p:spPr/>
        <p:txBody>
          <a:bodyPr/>
          <a:lstStyle/>
          <a:p>
            <a:endParaRPr lang="fr-FR"/>
          </a:p>
        </p:txBody>
      </p:sp>
      <p:sp>
        <p:nvSpPr>
          <p:cNvPr id="9" name="Espace réservé du numéro de diapositive 8">
            <a:extLst>
              <a:ext uri="{FF2B5EF4-FFF2-40B4-BE49-F238E27FC236}">
                <a16:creationId xmlns:a16="http://schemas.microsoft.com/office/drawing/2014/main" id="{A51C5F48-7398-3F13-6F7C-745B6EDA1C53}"/>
              </a:ext>
            </a:extLst>
          </p:cNvPr>
          <p:cNvSpPr>
            <a:spLocks noGrp="1"/>
          </p:cNvSpPr>
          <p:nvPr>
            <p:ph type="sldNum" sz="quarter" idx="12"/>
          </p:nvPr>
        </p:nvSpPr>
        <p:spPr/>
        <p:txBody>
          <a:bodyPr/>
          <a:lstStyle/>
          <a:p>
            <a:fld id="{8CB4D7C0-6514-47DE-BA66-9E353B3DE1D2}" type="slidenum">
              <a:rPr lang="fr-FR" smtClean="0"/>
              <a:t>‹N°›</a:t>
            </a:fld>
            <a:endParaRPr lang="fr-FR"/>
          </a:p>
        </p:txBody>
      </p:sp>
    </p:spTree>
    <p:extLst>
      <p:ext uri="{BB962C8B-B14F-4D97-AF65-F5344CB8AC3E}">
        <p14:creationId xmlns:p14="http://schemas.microsoft.com/office/powerpoint/2010/main" val="12448680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8011E01-8627-638C-0736-FA4F9BF23697}"/>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93A6BB4D-5718-8DAF-27D6-E7FF11CB627B}"/>
              </a:ext>
            </a:extLst>
          </p:cNvPr>
          <p:cNvSpPr>
            <a:spLocks noGrp="1"/>
          </p:cNvSpPr>
          <p:nvPr>
            <p:ph type="dt" sz="half" idx="10"/>
          </p:nvPr>
        </p:nvSpPr>
        <p:spPr/>
        <p:txBody>
          <a:bodyPr/>
          <a:lstStyle/>
          <a:p>
            <a:fld id="{DF3F592B-A5E5-474D-9076-C3DD5B4ABF91}" type="datetimeFigureOut">
              <a:rPr lang="fr-FR" smtClean="0"/>
              <a:t>20/10/2022</a:t>
            </a:fld>
            <a:endParaRPr lang="fr-FR"/>
          </a:p>
        </p:txBody>
      </p:sp>
      <p:sp>
        <p:nvSpPr>
          <p:cNvPr id="4" name="Espace réservé du pied de page 3">
            <a:extLst>
              <a:ext uri="{FF2B5EF4-FFF2-40B4-BE49-F238E27FC236}">
                <a16:creationId xmlns:a16="http://schemas.microsoft.com/office/drawing/2014/main" id="{A8CAB168-5243-53D5-B182-1F1FD8DACC4D}"/>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D622919F-AC5D-DCC8-08B7-05A065935E89}"/>
              </a:ext>
            </a:extLst>
          </p:cNvPr>
          <p:cNvSpPr>
            <a:spLocks noGrp="1"/>
          </p:cNvSpPr>
          <p:nvPr>
            <p:ph type="sldNum" sz="quarter" idx="12"/>
          </p:nvPr>
        </p:nvSpPr>
        <p:spPr/>
        <p:txBody>
          <a:bodyPr/>
          <a:lstStyle/>
          <a:p>
            <a:fld id="{8CB4D7C0-6514-47DE-BA66-9E353B3DE1D2}" type="slidenum">
              <a:rPr lang="fr-FR" smtClean="0"/>
              <a:t>‹N°›</a:t>
            </a:fld>
            <a:endParaRPr lang="fr-FR"/>
          </a:p>
        </p:txBody>
      </p:sp>
    </p:spTree>
    <p:extLst>
      <p:ext uri="{BB962C8B-B14F-4D97-AF65-F5344CB8AC3E}">
        <p14:creationId xmlns:p14="http://schemas.microsoft.com/office/powerpoint/2010/main" val="38300446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C0A02AD5-F093-ABAF-4156-E7379CA958B8}"/>
              </a:ext>
            </a:extLst>
          </p:cNvPr>
          <p:cNvSpPr>
            <a:spLocks noGrp="1"/>
          </p:cNvSpPr>
          <p:nvPr>
            <p:ph type="dt" sz="half" idx="10"/>
          </p:nvPr>
        </p:nvSpPr>
        <p:spPr/>
        <p:txBody>
          <a:bodyPr/>
          <a:lstStyle/>
          <a:p>
            <a:fld id="{DF3F592B-A5E5-474D-9076-C3DD5B4ABF91}" type="datetimeFigureOut">
              <a:rPr lang="fr-FR" smtClean="0"/>
              <a:t>20/10/2022</a:t>
            </a:fld>
            <a:endParaRPr lang="fr-FR"/>
          </a:p>
        </p:txBody>
      </p:sp>
      <p:sp>
        <p:nvSpPr>
          <p:cNvPr id="3" name="Espace réservé du pied de page 2">
            <a:extLst>
              <a:ext uri="{FF2B5EF4-FFF2-40B4-BE49-F238E27FC236}">
                <a16:creationId xmlns:a16="http://schemas.microsoft.com/office/drawing/2014/main" id="{3F912528-1077-4B23-FC24-89D2BCEAD6D5}"/>
              </a:ext>
            </a:extLst>
          </p:cNvPr>
          <p:cNvSpPr>
            <a:spLocks noGrp="1"/>
          </p:cNvSpPr>
          <p:nvPr>
            <p:ph type="ftr" sz="quarter" idx="11"/>
          </p:nvPr>
        </p:nvSpPr>
        <p:spPr/>
        <p:txBody>
          <a:bodyPr/>
          <a:lstStyle/>
          <a:p>
            <a:endParaRPr lang="fr-FR"/>
          </a:p>
        </p:txBody>
      </p:sp>
      <p:sp>
        <p:nvSpPr>
          <p:cNvPr id="4" name="Espace réservé du numéro de diapositive 3">
            <a:extLst>
              <a:ext uri="{FF2B5EF4-FFF2-40B4-BE49-F238E27FC236}">
                <a16:creationId xmlns:a16="http://schemas.microsoft.com/office/drawing/2014/main" id="{09200C9A-BBBE-6C98-B9CC-88EEFAB526CE}"/>
              </a:ext>
            </a:extLst>
          </p:cNvPr>
          <p:cNvSpPr>
            <a:spLocks noGrp="1"/>
          </p:cNvSpPr>
          <p:nvPr>
            <p:ph type="sldNum" sz="quarter" idx="12"/>
          </p:nvPr>
        </p:nvSpPr>
        <p:spPr/>
        <p:txBody>
          <a:bodyPr/>
          <a:lstStyle/>
          <a:p>
            <a:fld id="{8CB4D7C0-6514-47DE-BA66-9E353B3DE1D2}" type="slidenum">
              <a:rPr lang="fr-FR" smtClean="0"/>
              <a:t>‹N°›</a:t>
            </a:fld>
            <a:endParaRPr lang="fr-FR"/>
          </a:p>
        </p:txBody>
      </p:sp>
    </p:spTree>
    <p:extLst>
      <p:ext uri="{BB962C8B-B14F-4D97-AF65-F5344CB8AC3E}">
        <p14:creationId xmlns:p14="http://schemas.microsoft.com/office/powerpoint/2010/main" val="4547016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4EC1F52-5800-3B96-156F-387E73644F89}"/>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93504805-06F5-4C75-DE20-CD533EA863D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9C57CEA5-85FB-4ABE-F42D-97194080EDE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4FB8A8B0-4660-8828-9656-6F21B742B182}"/>
              </a:ext>
            </a:extLst>
          </p:cNvPr>
          <p:cNvSpPr>
            <a:spLocks noGrp="1"/>
          </p:cNvSpPr>
          <p:nvPr>
            <p:ph type="dt" sz="half" idx="10"/>
          </p:nvPr>
        </p:nvSpPr>
        <p:spPr/>
        <p:txBody>
          <a:bodyPr/>
          <a:lstStyle/>
          <a:p>
            <a:fld id="{DF3F592B-A5E5-474D-9076-C3DD5B4ABF91}" type="datetimeFigureOut">
              <a:rPr lang="fr-FR" smtClean="0"/>
              <a:t>20/10/2022</a:t>
            </a:fld>
            <a:endParaRPr lang="fr-FR"/>
          </a:p>
        </p:txBody>
      </p:sp>
      <p:sp>
        <p:nvSpPr>
          <p:cNvPr id="6" name="Espace réservé du pied de page 5">
            <a:extLst>
              <a:ext uri="{FF2B5EF4-FFF2-40B4-BE49-F238E27FC236}">
                <a16:creationId xmlns:a16="http://schemas.microsoft.com/office/drawing/2014/main" id="{2AD5BAFE-14DE-0B88-EE0E-F149EBDFEE61}"/>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FF2AE0E6-72C3-84EC-7A57-0C41E6A25789}"/>
              </a:ext>
            </a:extLst>
          </p:cNvPr>
          <p:cNvSpPr>
            <a:spLocks noGrp="1"/>
          </p:cNvSpPr>
          <p:nvPr>
            <p:ph type="sldNum" sz="quarter" idx="12"/>
          </p:nvPr>
        </p:nvSpPr>
        <p:spPr/>
        <p:txBody>
          <a:bodyPr/>
          <a:lstStyle/>
          <a:p>
            <a:fld id="{8CB4D7C0-6514-47DE-BA66-9E353B3DE1D2}" type="slidenum">
              <a:rPr lang="fr-FR" smtClean="0"/>
              <a:t>‹N°›</a:t>
            </a:fld>
            <a:endParaRPr lang="fr-FR"/>
          </a:p>
        </p:txBody>
      </p:sp>
    </p:spTree>
    <p:extLst>
      <p:ext uri="{BB962C8B-B14F-4D97-AF65-F5344CB8AC3E}">
        <p14:creationId xmlns:p14="http://schemas.microsoft.com/office/powerpoint/2010/main" val="28227753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2A8692F-73BB-D21F-C239-23692F7E842D}"/>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9E2C8865-31E4-8CF7-C0CF-A28B31C67B5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a:extLst>
              <a:ext uri="{FF2B5EF4-FFF2-40B4-BE49-F238E27FC236}">
                <a16:creationId xmlns:a16="http://schemas.microsoft.com/office/drawing/2014/main" id="{E9D23602-2713-E0DC-F091-B97959E8391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99A508D8-FB0A-C424-515C-A350806C6BDC}"/>
              </a:ext>
            </a:extLst>
          </p:cNvPr>
          <p:cNvSpPr>
            <a:spLocks noGrp="1"/>
          </p:cNvSpPr>
          <p:nvPr>
            <p:ph type="dt" sz="half" idx="10"/>
          </p:nvPr>
        </p:nvSpPr>
        <p:spPr/>
        <p:txBody>
          <a:bodyPr/>
          <a:lstStyle/>
          <a:p>
            <a:fld id="{DF3F592B-A5E5-474D-9076-C3DD5B4ABF91}" type="datetimeFigureOut">
              <a:rPr lang="fr-FR" smtClean="0"/>
              <a:t>20/10/2022</a:t>
            </a:fld>
            <a:endParaRPr lang="fr-FR"/>
          </a:p>
        </p:txBody>
      </p:sp>
      <p:sp>
        <p:nvSpPr>
          <p:cNvPr id="6" name="Espace réservé du pied de page 5">
            <a:extLst>
              <a:ext uri="{FF2B5EF4-FFF2-40B4-BE49-F238E27FC236}">
                <a16:creationId xmlns:a16="http://schemas.microsoft.com/office/drawing/2014/main" id="{CDB5DA39-5CFA-5C5D-5B3D-C652DB0EA3B6}"/>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86E3C669-0720-18E7-5260-3D7F50E07151}"/>
              </a:ext>
            </a:extLst>
          </p:cNvPr>
          <p:cNvSpPr>
            <a:spLocks noGrp="1"/>
          </p:cNvSpPr>
          <p:nvPr>
            <p:ph type="sldNum" sz="quarter" idx="12"/>
          </p:nvPr>
        </p:nvSpPr>
        <p:spPr/>
        <p:txBody>
          <a:bodyPr/>
          <a:lstStyle/>
          <a:p>
            <a:fld id="{8CB4D7C0-6514-47DE-BA66-9E353B3DE1D2}" type="slidenum">
              <a:rPr lang="fr-FR" smtClean="0"/>
              <a:t>‹N°›</a:t>
            </a:fld>
            <a:endParaRPr lang="fr-FR"/>
          </a:p>
        </p:txBody>
      </p:sp>
    </p:spTree>
    <p:extLst>
      <p:ext uri="{BB962C8B-B14F-4D97-AF65-F5344CB8AC3E}">
        <p14:creationId xmlns:p14="http://schemas.microsoft.com/office/powerpoint/2010/main" val="16567978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236C558E-C6F1-D0AF-28D7-B8614FE5C04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B5F68781-2AEA-3560-44DC-8DF9C1388D5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A34E94FD-EA19-8950-1C62-5AEB0D93E39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F3F592B-A5E5-474D-9076-C3DD5B4ABF91}" type="datetimeFigureOut">
              <a:rPr lang="fr-FR" smtClean="0"/>
              <a:t>20/10/2022</a:t>
            </a:fld>
            <a:endParaRPr lang="fr-FR"/>
          </a:p>
        </p:txBody>
      </p:sp>
      <p:sp>
        <p:nvSpPr>
          <p:cNvPr id="5" name="Espace réservé du pied de page 4">
            <a:extLst>
              <a:ext uri="{FF2B5EF4-FFF2-40B4-BE49-F238E27FC236}">
                <a16:creationId xmlns:a16="http://schemas.microsoft.com/office/drawing/2014/main" id="{ED43D378-3C94-0AC6-A0D5-7BE79CC8D12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a:extLst>
              <a:ext uri="{FF2B5EF4-FFF2-40B4-BE49-F238E27FC236}">
                <a16:creationId xmlns:a16="http://schemas.microsoft.com/office/drawing/2014/main" id="{A40C98DC-C318-0090-DA12-4690CE8A875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B4D7C0-6514-47DE-BA66-9E353B3DE1D2}" type="slidenum">
              <a:rPr lang="fr-FR" smtClean="0"/>
              <a:t>‹N°›</a:t>
            </a:fld>
            <a:endParaRPr lang="fr-FR"/>
          </a:p>
        </p:txBody>
      </p:sp>
    </p:spTree>
    <p:extLst>
      <p:ext uri="{BB962C8B-B14F-4D97-AF65-F5344CB8AC3E}">
        <p14:creationId xmlns:p14="http://schemas.microsoft.com/office/powerpoint/2010/main" val="341430366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1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1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1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1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1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10.svg"/><Relationship Id="rId13" Type="http://schemas.openxmlformats.org/officeDocument/2006/relationships/image" Target="../media/image15.png"/><Relationship Id="rId18" Type="http://schemas.openxmlformats.org/officeDocument/2006/relationships/image" Target="../media/image20.sv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svg"/><Relationship Id="rId17" Type="http://schemas.openxmlformats.org/officeDocument/2006/relationships/image" Target="../media/image19.png"/><Relationship Id="rId2" Type="http://schemas.openxmlformats.org/officeDocument/2006/relationships/notesSlide" Target="../notesSlides/notesSlide2.xml"/><Relationship Id="rId16" Type="http://schemas.openxmlformats.org/officeDocument/2006/relationships/image" Target="../media/image18.svg"/><Relationship Id="rId1" Type="http://schemas.openxmlformats.org/officeDocument/2006/relationships/slideLayout" Target="../slideLayouts/slideLayout2.xml"/><Relationship Id="rId6" Type="http://schemas.openxmlformats.org/officeDocument/2006/relationships/image" Target="../media/image8.svg"/><Relationship Id="rId11" Type="http://schemas.openxmlformats.org/officeDocument/2006/relationships/image" Target="../media/image13.png"/><Relationship Id="rId5" Type="http://schemas.openxmlformats.org/officeDocument/2006/relationships/image" Target="../media/image7.png"/><Relationship Id="rId15" Type="http://schemas.openxmlformats.org/officeDocument/2006/relationships/image" Target="../media/image1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 Id="rId14" Type="http://schemas.openxmlformats.org/officeDocument/2006/relationships/image" Target="../media/image16.svg"/></Relationships>
</file>

<file path=ppt/slides/_rels/slide2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2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2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2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55.png"/></Relationships>
</file>

<file path=ppt/slides/_rels/slide2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58.png"/></Relationships>
</file>

<file path=ppt/slides/_rels/slide2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2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65.png"/><Relationship Id="rId4" Type="http://schemas.openxmlformats.org/officeDocument/2006/relationships/image" Target="../media/image64.png"/></Relationships>
</file>

<file path=ppt/slides/_rels/slide2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23.png"/><Relationship Id="rId4" Type="http://schemas.openxmlformats.org/officeDocument/2006/relationships/image" Target="../media/image22.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ECC07320-C2CA-4E29-8481-9D9E143C7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mage 4" descr="Une image contenant personne, extérieur, plante, main&#10;&#10;Description générée automatiquement">
            <a:extLst>
              <a:ext uri="{FF2B5EF4-FFF2-40B4-BE49-F238E27FC236}">
                <a16:creationId xmlns:a16="http://schemas.microsoft.com/office/drawing/2014/main" id="{EEA1F5E5-CE24-B4E4-811B-2449E7CEE1C0}"/>
              </a:ext>
            </a:extLst>
          </p:cNvPr>
          <p:cNvPicPr>
            <a:picLocks noChangeAspect="1"/>
          </p:cNvPicPr>
          <p:nvPr/>
        </p:nvPicPr>
        <p:blipFill rotWithShape="1">
          <a:blip r:embed="rId3">
            <a:extLst>
              <a:ext uri="{28A0092B-C50C-407E-A947-70E740481C1C}">
                <a14:useLocalDpi xmlns:a14="http://schemas.microsoft.com/office/drawing/2010/main" val="0"/>
              </a:ext>
            </a:extLst>
          </a:blip>
          <a:srcRect r="5882" b="-1"/>
          <a:stretch/>
        </p:blipFill>
        <p:spPr>
          <a:xfrm>
            <a:off x="2522358" y="10"/>
            <a:ext cx="9669642" cy="6857990"/>
          </a:xfrm>
          <a:prstGeom prst="rect">
            <a:avLst/>
          </a:prstGeom>
        </p:spPr>
      </p:pic>
      <p:sp>
        <p:nvSpPr>
          <p:cNvPr id="23" name="Rectangle 22">
            <a:extLst>
              <a:ext uri="{FF2B5EF4-FFF2-40B4-BE49-F238E27FC236}">
                <a16:creationId xmlns:a16="http://schemas.microsoft.com/office/drawing/2014/main" id="{178FB36B-5BFE-42CA-BC60-1115E0D95E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Sous-titre 2">
            <a:extLst>
              <a:ext uri="{FF2B5EF4-FFF2-40B4-BE49-F238E27FC236}">
                <a16:creationId xmlns:a16="http://schemas.microsoft.com/office/drawing/2014/main" id="{FFC41838-B148-7E31-0B04-A39EBE3F8A72}"/>
              </a:ext>
            </a:extLst>
          </p:cNvPr>
          <p:cNvSpPr txBox="1">
            <a:spLocks/>
          </p:cNvSpPr>
          <p:nvPr/>
        </p:nvSpPr>
        <p:spPr>
          <a:xfrm>
            <a:off x="823520" y="3637931"/>
            <a:ext cx="1894772" cy="417865"/>
          </a:xfrm>
          <a:prstGeom prst="rect">
            <a:avLst/>
          </a:prstGeom>
          <a:noFill/>
        </p:spPr>
        <p:txBody>
          <a:bodyPr vert="horz" lIns="91440" tIns="45720" rIns="91440" bIns="45720" rtlCol="0">
            <a:normAutofit fontScale="925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fr-FR" b="1" dirty="0">
                <a:solidFill>
                  <a:srgbClr val="7030A0"/>
                </a:solidFill>
              </a:rPr>
              <a:t>Plan de charge</a:t>
            </a:r>
          </a:p>
        </p:txBody>
      </p:sp>
      <p:sp>
        <p:nvSpPr>
          <p:cNvPr id="7" name="Sous-titre 2">
            <a:extLst>
              <a:ext uri="{FF2B5EF4-FFF2-40B4-BE49-F238E27FC236}">
                <a16:creationId xmlns:a16="http://schemas.microsoft.com/office/drawing/2014/main" id="{C6C06EC2-D82E-2060-7957-9D75C8492546}"/>
              </a:ext>
            </a:extLst>
          </p:cNvPr>
          <p:cNvSpPr txBox="1">
            <a:spLocks/>
          </p:cNvSpPr>
          <p:nvPr/>
        </p:nvSpPr>
        <p:spPr>
          <a:xfrm>
            <a:off x="1003180" y="4444367"/>
            <a:ext cx="1468225" cy="549678"/>
          </a:xfrm>
          <a:prstGeom prst="rect">
            <a:avLst/>
          </a:prstGeom>
          <a:noFill/>
        </p:spPr>
        <p:txBody>
          <a:bodyPr vert="horz" lIns="91440" tIns="45720" rIns="91440" bIns="45720" rtlCol="0">
            <a:normAutofit fontScale="6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fr-FR" dirty="0"/>
              <a:t>Septembre 2021</a:t>
            </a:r>
          </a:p>
          <a:p>
            <a:r>
              <a:rPr lang="fr-FR" dirty="0"/>
              <a:t>Octobre 2022</a:t>
            </a:r>
          </a:p>
        </p:txBody>
      </p:sp>
      <p:sp>
        <p:nvSpPr>
          <p:cNvPr id="10" name="Rectangle 9">
            <a:extLst>
              <a:ext uri="{FF2B5EF4-FFF2-40B4-BE49-F238E27FC236}">
                <a16:creationId xmlns:a16="http://schemas.microsoft.com/office/drawing/2014/main" id="{E6624FB4-55B7-5056-41BB-EDF4086BE15F}"/>
              </a:ext>
            </a:extLst>
          </p:cNvPr>
          <p:cNvSpPr/>
          <p:nvPr/>
        </p:nvSpPr>
        <p:spPr>
          <a:xfrm>
            <a:off x="0" y="0"/>
            <a:ext cx="12192000" cy="77152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b="1" dirty="0">
                <a:solidFill>
                  <a:srgbClr val="7030A0"/>
                </a:solidFill>
              </a:rPr>
              <a:t>                       Conceptrice développeuse d’application</a:t>
            </a:r>
          </a:p>
        </p:txBody>
      </p:sp>
      <p:pic>
        <p:nvPicPr>
          <p:cNvPr id="11" name="Image 10">
            <a:extLst>
              <a:ext uri="{FF2B5EF4-FFF2-40B4-BE49-F238E27FC236}">
                <a16:creationId xmlns:a16="http://schemas.microsoft.com/office/drawing/2014/main" id="{302C0732-40D3-8F9E-3FE0-AB97B30666B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0078" y="228917"/>
            <a:ext cx="2917825" cy="2132965"/>
          </a:xfrm>
          <a:prstGeom prst="rect">
            <a:avLst/>
          </a:prstGeom>
        </p:spPr>
      </p:pic>
      <p:pic>
        <p:nvPicPr>
          <p:cNvPr id="14" name="Image 13">
            <a:extLst>
              <a:ext uri="{FF2B5EF4-FFF2-40B4-BE49-F238E27FC236}">
                <a16:creationId xmlns:a16="http://schemas.microsoft.com/office/drawing/2014/main" id="{01B6E98B-CE3B-FAF9-E683-11A4ACE5CD4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339783" y="2642076"/>
            <a:ext cx="795020" cy="755015"/>
          </a:xfrm>
          <a:prstGeom prst="rect">
            <a:avLst/>
          </a:prstGeom>
        </p:spPr>
      </p:pic>
      <p:pic>
        <p:nvPicPr>
          <p:cNvPr id="15" name="Image 14">
            <a:extLst>
              <a:ext uri="{FF2B5EF4-FFF2-40B4-BE49-F238E27FC236}">
                <a16:creationId xmlns:a16="http://schemas.microsoft.com/office/drawing/2014/main" id="{D2DE0AB4-8AFE-0A20-BA1E-0A02EC7B5D5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94368" y="5377911"/>
            <a:ext cx="1085850" cy="1085850"/>
          </a:xfrm>
          <a:prstGeom prst="rect">
            <a:avLst/>
          </a:prstGeom>
        </p:spPr>
      </p:pic>
    </p:spTree>
    <p:extLst>
      <p:ext uri="{BB962C8B-B14F-4D97-AF65-F5344CB8AC3E}">
        <p14:creationId xmlns:p14="http://schemas.microsoft.com/office/powerpoint/2010/main" val="7357553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ZoneTexte 6">
            <a:extLst>
              <a:ext uri="{FF2B5EF4-FFF2-40B4-BE49-F238E27FC236}">
                <a16:creationId xmlns:a16="http://schemas.microsoft.com/office/drawing/2014/main" id="{C251019A-CD6A-88F4-6C5A-7A422D221A29}"/>
              </a:ext>
            </a:extLst>
          </p:cNvPr>
          <p:cNvSpPr txBox="1"/>
          <p:nvPr/>
        </p:nvSpPr>
        <p:spPr>
          <a:xfrm>
            <a:off x="3172577" y="244764"/>
            <a:ext cx="3113924" cy="584775"/>
          </a:xfrm>
          <a:prstGeom prst="rect">
            <a:avLst/>
          </a:prstGeom>
          <a:noFill/>
        </p:spPr>
        <p:txBody>
          <a:bodyPr wrap="square" rtlCol="0">
            <a:spAutoFit/>
          </a:bodyPr>
          <a:lstStyle/>
          <a:p>
            <a:r>
              <a:rPr lang="fr-FR" sz="3200" b="1" dirty="0"/>
              <a:t>Base de données</a:t>
            </a:r>
          </a:p>
        </p:txBody>
      </p:sp>
      <p:sp>
        <p:nvSpPr>
          <p:cNvPr id="2" name="ZoneTexte 1">
            <a:extLst>
              <a:ext uri="{FF2B5EF4-FFF2-40B4-BE49-F238E27FC236}">
                <a16:creationId xmlns:a16="http://schemas.microsoft.com/office/drawing/2014/main" id="{5DEB5D27-433F-8219-480F-7472BC03F98F}"/>
              </a:ext>
            </a:extLst>
          </p:cNvPr>
          <p:cNvSpPr txBox="1"/>
          <p:nvPr/>
        </p:nvSpPr>
        <p:spPr>
          <a:xfrm>
            <a:off x="505791" y="166897"/>
            <a:ext cx="2618409" cy="707886"/>
          </a:xfrm>
          <a:prstGeom prst="rect">
            <a:avLst/>
          </a:prstGeom>
          <a:noFill/>
        </p:spPr>
        <p:txBody>
          <a:bodyPr wrap="square" rtlCol="0">
            <a:spAutoFit/>
          </a:bodyPr>
          <a:lstStyle/>
          <a:p>
            <a:r>
              <a:rPr lang="fr-FR" sz="4000" b="1" dirty="0"/>
              <a:t>Conception</a:t>
            </a:r>
            <a:endParaRPr lang="fr-FR" b="1" dirty="0"/>
          </a:p>
        </p:txBody>
      </p:sp>
      <p:sp>
        <p:nvSpPr>
          <p:cNvPr id="3" name="Rectangle : coins arrondis 2">
            <a:extLst>
              <a:ext uri="{FF2B5EF4-FFF2-40B4-BE49-F238E27FC236}">
                <a16:creationId xmlns:a16="http://schemas.microsoft.com/office/drawing/2014/main" id="{B8A3C596-6AA1-F45B-7D51-8E7A1531CB49}"/>
              </a:ext>
            </a:extLst>
          </p:cNvPr>
          <p:cNvSpPr/>
          <p:nvPr/>
        </p:nvSpPr>
        <p:spPr>
          <a:xfrm>
            <a:off x="505791" y="1966920"/>
            <a:ext cx="2057400" cy="882857"/>
          </a:xfrm>
          <a:prstGeom prst="roundRect">
            <a:avLst/>
          </a:prstGeom>
          <a:solidFill>
            <a:srgbClr val="FFDEBD"/>
          </a:solidFill>
          <a:ln w="57150">
            <a:solidFill>
              <a:srgbClr val="CC87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solidFill>
                  <a:schemeClr val="tx1"/>
                </a:solidFill>
              </a:rPr>
              <a:t>MPD</a:t>
            </a:r>
          </a:p>
        </p:txBody>
      </p:sp>
      <p:sp>
        <p:nvSpPr>
          <p:cNvPr id="5" name="ZoneTexte 4">
            <a:extLst>
              <a:ext uri="{FF2B5EF4-FFF2-40B4-BE49-F238E27FC236}">
                <a16:creationId xmlns:a16="http://schemas.microsoft.com/office/drawing/2014/main" id="{CB2D2693-6CD6-AB76-6DA6-8E322C6B20D5}"/>
              </a:ext>
            </a:extLst>
          </p:cNvPr>
          <p:cNvSpPr txBox="1"/>
          <p:nvPr/>
        </p:nvSpPr>
        <p:spPr>
          <a:xfrm>
            <a:off x="144220" y="915615"/>
            <a:ext cx="4656380" cy="369332"/>
          </a:xfrm>
          <a:prstGeom prst="rect">
            <a:avLst/>
          </a:prstGeom>
          <a:noFill/>
        </p:spPr>
        <p:txBody>
          <a:bodyPr wrap="square" rtlCol="0">
            <a:spAutoFit/>
          </a:bodyPr>
          <a:lstStyle/>
          <a:p>
            <a:r>
              <a:rPr lang="fr-FR" dirty="0"/>
              <a:t>Modélisation de données : </a:t>
            </a:r>
            <a:r>
              <a:rPr lang="fr-FR" b="1" dirty="0"/>
              <a:t>Méthode Merise </a:t>
            </a:r>
            <a:r>
              <a:rPr lang="fr-FR" dirty="0"/>
              <a:t> </a:t>
            </a:r>
            <a:endParaRPr lang="fr-FR" sz="1400" dirty="0"/>
          </a:p>
        </p:txBody>
      </p:sp>
      <p:sp>
        <p:nvSpPr>
          <p:cNvPr id="6" name="Rectangle : coins arrondis 5">
            <a:extLst>
              <a:ext uri="{FF2B5EF4-FFF2-40B4-BE49-F238E27FC236}">
                <a16:creationId xmlns:a16="http://schemas.microsoft.com/office/drawing/2014/main" id="{DB0F6316-7F3E-C5CE-AEE8-5BF3E165E6CC}"/>
              </a:ext>
            </a:extLst>
          </p:cNvPr>
          <p:cNvSpPr/>
          <p:nvPr/>
        </p:nvSpPr>
        <p:spPr>
          <a:xfrm>
            <a:off x="9786770" y="395073"/>
            <a:ext cx="2057400" cy="430888"/>
          </a:xfrm>
          <a:prstGeom prst="roundRect">
            <a:avLst/>
          </a:prstGeom>
          <a:solidFill>
            <a:srgbClr val="FFDEBD"/>
          </a:solidFill>
          <a:ln w="31750">
            <a:solidFill>
              <a:srgbClr val="CC87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dirty="0">
                <a:solidFill>
                  <a:schemeClr val="tx1"/>
                </a:solidFill>
              </a:rPr>
              <a:t>Type d’attributs</a:t>
            </a:r>
            <a:endParaRPr lang="fr-FR" b="1" dirty="0">
              <a:solidFill>
                <a:schemeClr val="tx1"/>
              </a:solidFill>
            </a:endParaRPr>
          </a:p>
        </p:txBody>
      </p:sp>
      <p:sp>
        <p:nvSpPr>
          <p:cNvPr id="8" name="Rectangle : coins arrondis 7">
            <a:extLst>
              <a:ext uri="{FF2B5EF4-FFF2-40B4-BE49-F238E27FC236}">
                <a16:creationId xmlns:a16="http://schemas.microsoft.com/office/drawing/2014/main" id="{5B40D517-25C1-9F62-2B3A-A53F57CECBF4}"/>
              </a:ext>
            </a:extLst>
          </p:cNvPr>
          <p:cNvSpPr/>
          <p:nvPr/>
        </p:nvSpPr>
        <p:spPr>
          <a:xfrm>
            <a:off x="9786770" y="1004373"/>
            <a:ext cx="2057400" cy="430888"/>
          </a:xfrm>
          <a:prstGeom prst="roundRect">
            <a:avLst/>
          </a:prstGeom>
          <a:solidFill>
            <a:srgbClr val="FFDEBD"/>
          </a:solidFill>
          <a:ln w="31750">
            <a:solidFill>
              <a:srgbClr val="CC87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dirty="0">
                <a:solidFill>
                  <a:schemeClr val="tx1"/>
                </a:solidFill>
              </a:rPr>
              <a:t>Clés primaires</a:t>
            </a:r>
            <a:endParaRPr lang="fr-FR" b="1" dirty="0">
              <a:solidFill>
                <a:schemeClr val="tx1"/>
              </a:solidFill>
            </a:endParaRPr>
          </a:p>
        </p:txBody>
      </p:sp>
      <p:sp>
        <p:nvSpPr>
          <p:cNvPr id="9" name="Rectangle : coins arrondis 8">
            <a:extLst>
              <a:ext uri="{FF2B5EF4-FFF2-40B4-BE49-F238E27FC236}">
                <a16:creationId xmlns:a16="http://schemas.microsoft.com/office/drawing/2014/main" id="{B1D3944F-42DF-8E5A-D1E1-EF77C50C5374}"/>
              </a:ext>
            </a:extLst>
          </p:cNvPr>
          <p:cNvSpPr/>
          <p:nvPr/>
        </p:nvSpPr>
        <p:spPr>
          <a:xfrm>
            <a:off x="9786770" y="1610095"/>
            <a:ext cx="2057400" cy="430888"/>
          </a:xfrm>
          <a:prstGeom prst="roundRect">
            <a:avLst/>
          </a:prstGeom>
          <a:solidFill>
            <a:srgbClr val="FFDEBD"/>
          </a:solidFill>
          <a:ln w="31750">
            <a:solidFill>
              <a:srgbClr val="CC87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dirty="0">
                <a:solidFill>
                  <a:schemeClr val="tx1"/>
                </a:solidFill>
              </a:rPr>
              <a:t>Clés étrangères</a:t>
            </a:r>
            <a:endParaRPr lang="fr-FR" b="1" dirty="0">
              <a:solidFill>
                <a:schemeClr val="tx1"/>
              </a:solidFill>
            </a:endParaRPr>
          </a:p>
        </p:txBody>
      </p:sp>
      <p:sp>
        <p:nvSpPr>
          <p:cNvPr id="11" name="Rectangle : coins arrondis 10">
            <a:extLst>
              <a:ext uri="{FF2B5EF4-FFF2-40B4-BE49-F238E27FC236}">
                <a16:creationId xmlns:a16="http://schemas.microsoft.com/office/drawing/2014/main" id="{7CBBC833-24AF-AA72-FF63-0DA5EA3A8EB2}"/>
              </a:ext>
            </a:extLst>
          </p:cNvPr>
          <p:cNvSpPr/>
          <p:nvPr/>
        </p:nvSpPr>
        <p:spPr>
          <a:xfrm>
            <a:off x="9786770" y="2215817"/>
            <a:ext cx="2057400" cy="430888"/>
          </a:xfrm>
          <a:prstGeom prst="roundRect">
            <a:avLst/>
          </a:prstGeom>
          <a:solidFill>
            <a:srgbClr val="FFDEBD"/>
          </a:solidFill>
          <a:ln w="31750">
            <a:solidFill>
              <a:srgbClr val="CC87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dirty="0">
                <a:solidFill>
                  <a:schemeClr val="tx1"/>
                </a:solidFill>
              </a:rPr>
              <a:t>Liens entre tables</a:t>
            </a:r>
            <a:endParaRPr lang="fr-FR" b="1" dirty="0">
              <a:solidFill>
                <a:schemeClr val="tx1"/>
              </a:solidFill>
            </a:endParaRPr>
          </a:p>
        </p:txBody>
      </p:sp>
      <p:pic>
        <p:nvPicPr>
          <p:cNvPr id="17" name="Image 16" descr="Une image contenant table&#10;&#10;Description générée automatiquement">
            <a:extLst>
              <a:ext uri="{FF2B5EF4-FFF2-40B4-BE49-F238E27FC236}">
                <a16:creationId xmlns:a16="http://schemas.microsoft.com/office/drawing/2014/main" id="{43175634-6CBB-E78C-ADD0-E75EF03251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5395" y="2495551"/>
            <a:ext cx="10403611" cy="4112310"/>
          </a:xfrm>
          <a:prstGeom prst="rect">
            <a:avLst/>
          </a:prstGeom>
        </p:spPr>
      </p:pic>
      <p:sp>
        <p:nvSpPr>
          <p:cNvPr id="20" name="Rectangle : coins arrondis 19">
            <a:extLst>
              <a:ext uri="{FF2B5EF4-FFF2-40B4-BE49-F238E27FC236}">
                <a16:creationId xmlns:a16="http://schemas.microsoft.com/office/drawing/2014/main" id="{18EE0384-EFF0-1834-BA70-0C1D68F18E95}"/>
              </a:ext>
            </a:extLst>
          </p:cNvPr>
          <p:cNvSpPr/>
          <p:nvPr/>
        </p:nvSpPr>
        <p:spPr>
          <a:xfrm>
            <a:off x="505791" y="3577336"/>
            <a:ext cx="2057400" cy="430888"/>
          </a:xfrm>
          <a:prstGeom prst="roundRect">
            <a:avLst/>
          </a:prstGeom>
          <a:solidFill>
            <a:srgbClr val="FFDEBD"/>
          </a:solidFill>
          <a:ln w="31750">
            <a:solidFill>
              <a:srgbClr val="CC87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rPr>
              <a:t>Aspects de performances</a:t>
            </a:r>
            <a:endParaRPr lang="fr-FR" dirty="0">
              <a:solidFill>
                <a:schemeClr val="tx1"/>
              </a:solidFill>
            </a:endParaRPr>
          </a:p>
        </p:txBody>
      </p:sp>
    </p:spTree>
    <p:extLst>
      <p:ext uri="{BB962C8B-B14F-4D97-AF65-F5344CB8AC3E}">
        <p14:creationId xmlns:p14="http://schemas.microsoft.com/office/powerpoint/2010/main" val="6142335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a:extLst>
              <a:ext uri="{FF2B5EF4-FFF2-40B4-BE49-F238E27FC236}">
                <a16:creationId xmlns:a16="http://schemas.microsoft.com/office/drawing/2014/main" id="{F7BA18D5-BAA4-CED9-1DD6-AFA0294FC443}"/>
              </a:ext>
            </a:extLst>
          </p:cNvPr>
          <p:cNvPicPr>
            <a:picLocks noChangeAspect="1"/>
          </p:cNvPicPr>
          <p:nvPr/>
        </p:nvPicPr>
        <p:blipFill rotWithShape="1">
          <a:blip r:embed="rId3">
            <a:extLst>
              <a:ext uri="{28A0092B-C50C-407E-A947-70E740481C1C}">
                <a14:useLocalDpi xmlns:a14="http://schemas.microsoft.com/office/drawing/2010/main" val="0"/>
              </a:ext>
            </a:extLst>
          </a:blip>
          <a:srcRect l="61351" t="35739" r="24600" b="41153"/>
          <a:stretch/>
        </p:blipFill>
        <p:spPr>
          <a:xfrm>
            <a:off x="2273496" y="5265318"/>
            <a:ext cx="1438275" cy="1119535"/>
          </a:xfrm>
          <a:prstGeom prst="rect">
            <a:avLst/>
          </a:prstGeom>
        </p:spPr>
      </p:pic>
      <p:sp>
        <p:nvSpPr>
          <p:cNvPr id="7" name="ZoneTexte 6">
            <a:extLst>
              <a:ext uri="{FF2B5EF4-FFF2-40B4-BE49-F238E27FC236}">
                <a16:creationId xmlns:a16="http://schemas.microsoft.com/office/drawing/2014/main" id="{48FD334C-95ED-1854-5651-9130D37CF574}"/>
              </a:ext>
            </a:extLst>
          </p:cNvPr>
          <p:cNvSpPr txBox="1"/>
          <p:nvPr/>
        </p:nvSpPr>
        <p:spPr>
          <a:xfrm>
            <a:off x="168519" y="1032914"/>
            <a:ext cx="2660406" cy="523220"/>
          </a:xfrm>
          <a:prstGeom prst="rect">
            <a:avLst/>
          </a:prstGeom>
          <a:solidFill>
            <a:schemeClr val="bg1"/>
          </a:solidFill>
        </p:spPr>
        <p:txBody>
          <a:bodyPr wrap="square" rtlCol="0">
            <a:spAutoFit/>
          </a:bodyPr>
          <a:lstStyle/>
          <a:p>
            <a:r>
              <a:rPr lang="fr-FR" sz="2800" b="1" dirty="0"/>
              <a:t>Approche AGILE</a:t>
            </a:r>
            <a:endParaRPr lang="fr-FR" sz="1200" b="1" dirty="0"/>
          </a:p>
        </p:txBody>
      </p:sp>
      <p:sp>
        <p:nvSpPr>
          <p:cNvPr id="5" name="ZoneTexte 4">
            <a:extLst>
              <a:ext uri="{FF2B5EF4-FFF2-40B4-BE49-F238E27FC236}">
                <a16:creationId xmlns:a16="http://schemas.microsoft.com/office/drawing/2014/main" id="{64B6F566-7CF4-BE82-7E0C-7D0C23F55930}"/>
              </a:ext>
            </a:extLst>
          </p:cNvPr>
          <p:cNvSpPr txBox="1"/>
          <p:nvPr/>
        </p:nvSpPr>
        <p:spPr>
          <a:xfrm>
            <a:off x="501894" y="339110"/>
            <a:ext cx="3879606" cy="707886"/>
          </a:xfrm>
          <a:prstGeom prst="rect">
            <a:avLst/>
          </a:prstGeom>
          <a:solidFill>
            <a:schemeClr val="bg1"/>
          </a:solidFill>
        </p:spPr>
        <p:txBody>
          <a:bodyPr wrap="square" rtlCol="0">
            <a:spAutoFit/>
          </a:bodyPr>
          <a:lstStyle/>
          <a:p>
            <a:r>
              <a:rPr lang="fr-FR" sz="4000" b="1" dirty="0"/>
              <a:t>Gestion de projet</a:t>
            </a:r>
            <a:endParaRPr lang="fr-FR" b="1" dirty="0"/>
          </a:p>
        </p:txBody>
      </p:sp>
      <p:sp>
        <p:nvSpPr>
          <p:cNvPr id="14" name="ZoneTexte 13">
            <a:extLst>
              <a:ext uri="{FF2B5EF4-FFF2-40B4-BE49-F238E27FC236}">
                <a16:creationId xmlns:a16="http://schemas.microsoft.com/office/drawing/2014/main" id="{8DFE67F5-690D-4350-ADAE-B3286AD1F6FF}"/>
              </a:ext>
            </a:extLst>
          </p:cNvPr>
          <p:cNvSpPr txBox="1"/>
          <p:nvPr/>
        </p:nvSpPr>
        <p:spPr>
          <a:xfrm>
            <a:off x="1579571" y="1740800"/>
            <a:ext cx="932050" cy="369332"/>
          </a:xfrm>
          <a:prstGeom prst="rect">
            <a:avLst/>
          </a:prstGeom>
          <a:noFill/>
        </p:spPr>
        <p:txBody>
          <a:bodyPr wrap="none" rtlCol="0">
            <a:spAutoFit/>
          </a:bodyPr>
          <a:lstStyle/>
          <a:p>
            <a:r>
              <a:rPr lang="fr-FR" b="1" dirty="0"/>
              <a:t>Mickaël</a:t>
            </a:r>
          </a:p>
        </p:txBody>
      </p:sp>
      <p:pic>
        <p:nvPicPr>
          <p:cNvPr id="16" name="Image 15">
            <a:extLst>
              <a:ext uri="{FF2B5EF4-FFF2-40B4-BE49-F238E27FC236}">
                <a16:creationId xmlns:a16="http://schemas.microsoft.com/office/drawing/2014/main" id="{9B1F6DE2-17DB-B6D6-B3D3-D51BFDCBE44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38927" y="5410876"/>
            <a:ext cx="2790823" cy="1116329"/>
          </a:xfrm>
          <a:prstGeom prst="rect">
            <a:avLst/>
          </a:prstGeom>
        </p:spPr>
      </p:pic>
      <p:pic>
        <p:nvPicPr>
          <p:cNvPr id="17" name="Image 16">
            <a:extLst>
              <a:ext uri="{FF2B5EF4-FFF2-40B4-BE49-F238E27FC236}">
                <a16:creationId xmlns:a16="http://schemas.microsoft.com/office/drawing/2014/main" id="{858BC446-83E1-C687-89C4-F51C37592A8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25031" y="2173952"/>
            <a:ext cx="10284815" cy="2865438"/>
          </a:xfrm>
          <a:prstGeom prst="rect">
            <a:avLst/>
          </a:prstGeom>
        </p:spPr>
      </p:pic>
    </p:spTree>
    <p:extLst>
      <p:ext uri="{BB962C8B-B14F-4D97-AF65-F5344CB8AC3E}">
        <p14:creationId xmlns:p14="http://schemas.microsoft.com/office/powerpoint/2010/main" val="21017182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FA2EB67B-9997-950C-BD4E-888FB018FED5}"/>
              </a:ext>
            </a:extLst>
          </p:cNvPr>
          <p:cNvSpPr txBox="1"/>
          <p:nvPr/>
        </p:nvSpPr>
        <p:spPr>
          <a:xfrm>
            <a:off x="168519" y="1032914"/>
            <a:ext cx="2660406" cy="523220"/>
          </a:xfrm>
          <a:prstGeom prst="rect">
            <a:avLst/>
          </a:prstGeom>
          <a:solidFill>
            <a:schemeClr val="bg1"/>
          </a:solidFill>
        </p:spPr>
        <p:txBody>
          <a:bodyPr wrap="square" rtlCol="0">
            <a:spAutoFit/>
          </a:bodyPr>
          <a:lstStyle/>
          <a:p>
            <a:r>
              <a:rPr lang="fr-FR" sz="2800" b="1" dirty="0"/>
              <a:t>Approche AGILE</a:t>
            </a:r>
            <a:endParaRPr lang="fr-FR" sz="1200" b="1" dirty="0"/>
          </a:p>
        </p:txBody>
      </p:sp>
      <p:sp>
        <p:nvSpPr>
          <p:cNvPr id="3" name="ZoneTexte 2">
            <a:extLst>
              <a:ext uri="{FF2B5EF4-FFF2-40B4-BE49-F238E27FC236}">
                <a16:creationId xmlns:a16="http://schemas.microsoft.com/office/drawing/2014/main" id="{2F39DD96-0AF3-106B-3C52-1E11A1D7CDFB}"/>
              </a:ext>
            </a:extLst>
          </p:cNvPr>
          <p:cNvSpPr txBox="1"/>
          <p:nvPr/>
        </p:nvSpPr>
        <p:spPr>
          <a:xfrm>
            <a:off x="501894" y="339110"/>
            <a:ext cx="3879606" cy="707886"/>
          </a:xfrm>
          <a:prstGeom prst="rect">
            <a:avLst/>
          </a:prstGeom>
          <a:solidFill>
            <a:schemeClr val="bg1"/>
          </a:solidFill>
        </p:spPr>
        <p:txBody>
          <a:bodyPr wrap="square" rtlCol="0">
            <a:spAutoFit/>
          </a:bodyPr>
          <a:lstStyle/>
          <a:p>
            <a:r>
              <a:rPr lang="fr-FR" sz="4000" b="1" dirty="0"/>
              <a:t>Gestion de projet</a:t>
            </a:r>
            <a:endParaRPr lang="fr-FR" b="1" dirty="0"/>
          </a:p>
        </p:txBody>
      </p:sp>
      <p:pic>
        <p:nvPicPr>
          <p:cNvPr id="8" name="Image 7" descr="Une image contenant texte&#10;&#10;Description générée automatiquement">
            <a:extLst>
              <a:ext uri="{FF2B5EF4-FFF2-40B4-BE49-F238E27FC236}">
                <a16:creationId xmlns:a16="http://schemas.microsoft.com/office/drawing/2014/main" id="{10C3BE8F-98F9-6770-773E-6306C34658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0649" y="1723976"/>
            <a:ext cx="8996837" cy="5088151"/>
          </a:xfrm>
          <a:prstGeom prst="rect">
            <a:avLst/>
          </a:prstGeom>
        </p:spPr>
      </p:pic>
      <p:pic>
        <p:nvPicPr>
          <p:cNvPr id="11" name="Image 10">
            <a:extLst>
              <a:ext uri="{FF2B5EF4-FFF2-40B4-BE49-F238E27FC236}">
                <a16:creationId xmlns:a16="http://schemas.microsoft.com/office/drawing/2014/main" id="{51829E83-5461-7181-BB05-CBF474B8AA6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29861" y="97005"/>
            <a:ext cx="3857625" cy="1543050"/>
          </a:xfrm>
          <a:prstGeom prst="rect">
            <a:avLst/>
          </a:prstGeom>
        </p:spPr>
      </p:pic>
    </p:spTree>
    <p:extLst>
      <p:ext uri="{BB962C8B-B14F-4D97-AF65-F5344CB8AC3E}">
        <p14:creationId xmlns:p14="http://schemas.microsoft.com/office/powerpoint/2010/main" val="38189884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2CA113B5-D075-921B-8747-47528B9FD6E7}"/>
              </a:ext>
            </a:extLst>
          </p:cNvPr>
          <p:cNvPicPr>
            <a:picLocks noChangeAspect="1"/>
          </p:cNvPicPr>
          <p:nvPr/>
        </p:nvPicPr>
        <p:blipFill rotWithShape="1">
          <a:blip r:embed="rId3">
            <a:extLst>
              <a:ext uri="{28A0092B-C50C-407E-A947-70E740481C1C}">
                <a14:useLocalDpi xmlns:a14="http://schemas.microsoft.com/office/drawing/2010/main" val="0"/>
              </a:ext>
            </a:extLst>
          </a:blip>
          <a:srcRect b="37639"/>
          <a:stretch/>
        </p:blipFill>
        <p:spPr>
          <a:xfrm>
            <a:off x="168518" y="1584160"/>
            <a:ext cx="9118313" cy="5097185"/>
          </a:xfrm>
          <a:prstGeom prst="rect">
            <a:avLst/>
          </a:prstGeom>
        </p:spPr>
      </p:pic>
      <p:sp>
        <p:nvSpPr>
          <p:cNvPr id="5" name="ZoneTexte 4">
            <a:extLst>
              <a:ext uri="{FF2B5EF4-FFF2-40B4-BE49-F238E27FC236}">
                <a16:creationId xmlns:a16="http://schemas.microsoft.com/office/drawing/2014/main" id="{A0F45633-ECFE-B0C6-2C12-C1104AFB896D}"/>
              </a:ext>
            </a:extLst>
          </p:cNvPr>
          <p:cNvSpPr txBox="1"/>
          <p:nvPr/>
        </p:nvSpPr>
        <p:spPr>
          <a:xfrm>
            <a:off x="168518" y="1032914"/>
            <a:ext cx="5670307" cy="523220"/>
          </a:xfrm>
          <a:prstGeom prst="rect">
            <a:avLst/>
          </a:prstGeom>
          <a:noFill/>
        </p:spPr>
        <p:txBody>
          <a:bodyPr wrap="square" rtlCol="0">
            <a:spAutoFit/>
          </a:bodyPr>
          <a:lstStyle/>
          <a:p>
            <a:r>
              <a:rPr lang="fr-FR" sz="2800" b="1" dirty="0"/>
              <a:t>Approche AGILE + méthode Kanban</a:t>
            </a:r>
            <a:endParaRPr lang="fr-FR" sz="1200" b="1" dirty="0"/>
          </a:p>
        </p:txBody>
      </p:sp>
      <p:sp>
        <p:nvSpPr>
          <p:cNvPr id="6" name="ZoneTexte 5">
            <a:extLst>
              <a:ext uri="{FF2B5EF4-FFF2-40B4-BE49-F238E27FC236}">
                <a16:creationId xmlns:a16="http://schemas.microsoft.com/office/drawing/2014/main" id="{F04D6B11-08F7-D770-B2BD-B1CA9527C4B2}"/>
              </a:ext>
            </a:extLst>
          </p:cNvPr>
          <p:cNvSpPr txBox="1"/>
          <p:nvPr/>
        </p:nvSpPr>
        <p:spPr>
          <a:xfrm>
            <a:off x="501894" y="339110"/>
            <a:ext cx="3879606" cy="707886"/>
          </a:xfrm>
          <a:prstGeom prst="rect">
            <a:avLst/>
          </a:prstGeom>
          <a:solidFill>
            <a:schemeClr val="bg1"/>
          </a:solidFill>
        </p:spPr>
        <p:txBody>
          <a:bodyPr wrap="square" rtlCol="0">
            <a:spAutoFit/>
          </a:bodyPr>
          <a:lstStyle/>
          <a:p>
            <a:r>
              <a:rPr lang="fr-FR" sz="4000" b="1" dirty="0"/>
              <a:t>Gestion de projet</a:t>
            </a:r>
            <a:endParaRPr lang="fr-FR" b="1" dirty="0"/>
          </a:p>
        </p:txBody>
      </p:sp>
      <p:pic>
        <p:nvPicPr>
          <p:cNvPr id="13" name="Image 12" descr="Une image contenant texte, clipart&#10;&#10;Description générée automatiquement">
            <a:extLst>
              <a:ext uri="{FF2B5EF4-FFF2-40B4-BE49-F238E27FC236}">
                <a16:creationId xmlns:a16="http://schemas.microsoft.com/office/drawing/2014/main" id="{438B98D4-7803-6399-BAC0-782278171A4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810502" y="416074"/>
            <a:ext cx="2067496" cy="630922"/>
          </a:xfrm>
          <a:prstGeom prst="rect">
            <a:avLst/>
          </a:prstGeom>
        </p:spPr>
      </p:pic>
      <p:sp>
        <p:nvSpPr>
          <p:cNvPr id="14" name="Rectangle : coins arrondis 13">
            <a:extLst>
              <a:ext uri="{FF2B5EF4-FFF2-40B4-BE49-F238E27FC236}">
                <a16:creationId xmlns:a16="http://schemas.microsoft.com/office/drawing/2014/main" id="{216FA7E5-9CCF-983C-B752-FDB95173E958}"/>
              </a:ext>
            </a:extLst>
          </p:cNvPr>
          <p:cNvSpPr/>
          <p:nvPr/>
        </p:nvSpPr>
        <p:spPr>
          <a:xfrm>
            <a:off x="9716073" y="1940825"/>
            <a:ext cx="1933575" cy="440425"/>
          </a:xfrm>
          <a:prstGeom prst="roundRect">
            <a:avLst/>
          </a:prstGeom>
          <a:solidFill>
            <a:srgbClr val="FFDEBD"/>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chemeClr val="accent2">
                    <a:lumMod val="50000"/>
                  </a:schemeClr>
                </a:solidFill>
              </a:rPr>
              <a:t>Issues</a:t>
            </a:r>
          </a:p>
        </p:txBody>
      </p:sp>
      <p:sp>
        <p:nvSpPr>
          <p:cNvPr id="15" name="Rectangle : coins arrondis 14">
            <a:extLst>
              <a:ext uri="{FF2B5EF4-FFF2-40B4-BE49-F238E27FC236}">
                <a16:creationId xmlns:a16="http://schemas.microsoft.com/office/drawing/2014/main" id="{A156F689-E6AB-B5FD-409D-7212BA1DDA14}"/>
              </a:ext>
            </a:extLst>
          </p:cNvPr>
          <p:cNvSpPr/>
          <p:nvPr/>
        </p:nvSpPr>
        <p:spPr>
          <a:xfrm>
            <a:off x="9716072" y="2683775"/>
            <a:ext cx="1933575" cy="440425"/>
          </a:xfrm>
          <a:prstGeom prst="roundRect">
            <a:avLst/>
          </a:prstGeom>
          <a:solidFill>
            <a:srgbClr val="FFDEBD"/>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solidFill>
                  <a:schemeClr val="accent2">
                    <a:lumMod val="50000"/>
                  </a:schemeClr>
                </a:solidFill>
              </a:rPr>
              <a:t>Board</a:t>
            </a:r>
            <a:endParaRPr lang="fr-FR" dirty="0">
              <a:solidFill>
                <a:schemeClr val="accent2">
                  <a:lumMod val="50000"/>
                </a:schemeClr>
              </a:solidFill>
            </a:endParaRPr>
          </a:p>
        </p:txBody>
      </p:sp>
      <p:sp>
        <p:nvSpPr>
          <p:cNvPr id="16" name="Rectangle : coins arrondis 15">
            <a:extLst>
              <a:ext uri="{FF2B5EF4-FFF2-40B4-BE49-F238E27FC236}">
                <a16:creationId xmlns:a16="http://schemas.microsoft.com/office/drawing/2014/main" id="{52727BA2-0730-676D-7EAA-C1CBD99B93BB}"/>
              </a:ext>
            </a:extLst>
          </p:cNvPr>
          <p:cNvSpPr/>
          <p:nvPr/>
        </p:nvSpPr>
        <p:spPr>
          <a:xfrm>
            <a:off x="9716072" y="3426725"/>
            <a:ext cx="1933575" cy="440425"/>
          </a:xfrm>
          <a:prstGeom prst="roundRect">
            <a:avLst/>
          </a:prstGeom>
          <a:solidFill>
            <a:srgbClr val="FFDEBD"/>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solidFill>
                  <a:schemeClr val="accent2">
                    <a:lumMod val="50000"/>
                  </a:schemeClr>
                </a:solidFill>
              </a:rPr>
              <a:t>Milestones</a:t>
            </a:r>
            <a:endParaRPr lang="fr-FR" dirty="0">
              <a:solidFill>
                <a:schemeClr val="accent2">
                  <a:lumMod val="50000"/>
                </a:schemeClr>
              </a:solidFill>
            </a:endParaRPr>
          </a:p>
        </p:txBody>
      </p:sp>
    </p:spTree>
    <p:extLst>
      <p:ext uri="{BB962C8B-B14F-4D97-AF65-F5344CB8AC3E}">
        <p14:creationId xmlns:p14="http://schemas.microsoft.com/office/powerpoint/2010/main" val="19286487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id="{5C355E1F-2F57-FF8C-B233-5B2339703C27}"/>
              </a:ext>
            </a:extLst>
          </p:cNvPr>
          <p:cNvSpPr txBox="1"/>
          <p:nvPr/>
        </p:nvSpPr>
        <p:spPr>
          <a:xfrm>
            <a:off x="168518" y="1032914"/>
            <a:ext cx="1950213" cy="523220"/>
          </a:xfrm>
          <a:prstGeom prst="rect">
            <a:avLst/>
          </a:prstGeom>
          <a:noFill/>
        </p:spPr>
        <p:txBody>
          <a:bodyPr wrap="square" rtlCol="0">
            <a:spAutoFit/>
          </a:bodyPr>
          <a:lstStyle/>
          <a:p>
            <a:r>
              <a:rPr lang="fr-FR" sz="2800" b="1" dirty="0"/>
              <a:t>Script SQL</a:t>
            </a:r>
            <a:endParaRPr lang="fr-FR" sz="1200" b="1" dirty="0"/>
          </a:p>
        </p:txBody>
      </p:sp>
      <p:sp>
        <p:nvSpPr>
          <p:cNvPr id="7" name="ZoneTexte 6">
            <a:extLst>
              <a:ext uri="{FF2B5EF4-FFF2-40B4-BE49-F238E27FC236}">
                <a16:creationId xmlns:a16="http://schemas.microsoft.com/office/drawing/2014/main" id="{3564949E-8CE5-BE4D-877E-079A51FE5105}"/>
              </a:ext>
            </a:extLst>
          </p:cNvPr>
          <p:cNvSpPr txBox="1"/>
          <p:nvPr/>
        </p:nvSpPr>
        <p:spPr>
          <a:xfrm>
            <a:off x="501894" y="339110"/>
            <a:ext cx="3879606" cy="707886"/>
          </a:xfrm>
          <a:prstGeom prst="rect">
            <a:avLst/>
          </a:prstGeom>
          <a:solidFill>
            <a:schemeClr val="bg1"/>
          </a:solidFill>
        </p:spPr>
        <p:txBody>
          <a:bodyPr wrap="square" rtlCol="0">
            <a:spAutoFit/>
          </a:bodyPr>
          <a:lstStyle/>
          <a:p>
            <a:r>
              <a:rPr lang="fr-FR" sz="4000" b="1" dirty="0"/>
              <a:t>Développements</a:t>
            </a:r>
            <a:endParaRPr lang="fr-FR" b="1" dirty="0"/>
          </a:p>
        </p:txBody>
      </p:sp>
      <p:pic>
        <p:nvPicPr>
          <p:cNvPr id="9" name="Image 8" descr="Une image contenant texte&#10;&#10;Description générée automatiquement">
            <a:extLst>
              <a:ext uri="{FF2B5EF4-FFF2-40B4-BE49-F238E27FC236}">
                <a16:creationId xmlns:a16="http://schemas.microsoft.com/office/drawing/2014/main" id="{A02B22DD-F448-590B-C08A-FA537F269BBA}"/>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0609"/>
          <a:stretch/>
        </p:blipFill>
        <p:spPr>
          <a:xfrm>
            <a:off x="1152496" y="2249938"/>
            <a:ext cx="9887007" cy="4268952"/>
          </a:xfrm>
          <a:prstGeom prst="rect">
            <a:avLst/>
          </a:prstGeom>
          <a:effectLst/>
        </p:spPr>
      </p:pic>
      <p:sp>
        <p:nvSpPr>
          <p:cNvPr id="11" name="ZoneTexte 10">
            <a:extLst>
              <a:ext uri="{FF2B5EF4-FFF2-40B4-BE49-F238E27FC236}">
                <a16:creationId xmlns:a16="http://schemas.microsoft.com/office/drawing/2014/main" id="{15B8A831-142B-7D50-1BEC-A7FE3A510177}"/>
              </a:ext>
            </a:extLst>
          </p:cNvPr>
          <p:cNvSpPr txBox="1"/>
          <p:nvPr/>
        </p:nvSpPr>
        <p:spPr>
          <a:xfrm>
            <a:off x="5893597" y="1046996"/>
            <a:ext cx="4405309" cy="369332"/>
          </a:xfrm>
          <a:prstGeom prst="rect">
            <a:avLst/>
          </a:prstGeom>
          <a:noFill/>
        </p:spPr>
        <p:txBody>
          <a:bodyPr wrap="none" rtlCol="0">
            <a:spAutoFit/>
          </a:bodyPr>
          <a:lstStyle/>
          <a:p>
            <a:r>
              <a:rPr lang="fr-FR" dirty="0"/>
              <a:t>Script Flyway de création de la table Absence</a:t>
            </a:r>
          </a:p>
        </p:txBody>
      </p:sp>
    </p:spTree>
    <p:extLst>
      <p:ext uri="{BB962C8B-B14F-4D97-AF65-F5344CB8AC3E}">
        <p14:creationId xmlns:p14="http://schemas.microsoft.com/office/powerpoint/2010/main" val="31836893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B2AECE6C-9861-084B-CE4A-EAA3473371F0}"/>
              </a:ext>
            </a:extLst>
          </p:cNvPr>
          <p:cNvSpPr txBox="1"/>
          <p:nvPr/>
        </p:nvSpPr>
        <p:spPr>
          <a:xfrm>
            <a:off x="168519" y="1032914"/>
            <a:ext cx="1574556" cy="523220"/>
          </a:xfrm>
          <a:prstGeom prst="rect">
            <a:avLst/>
          </a:prstGeom>
          <a:noFill/>
        </p:spPr>
        <p:txBody>
          <a:bodyPr wrap="square" rtlCol="0">
            <a:spAutoFit/>
          </a:bodyPr>
          <a:lstStyle/>
          <a:p>
            <a:r>
              <a:rPr lang="fr-FR" sz="2800" b="1" dirty="0"/>
              <a:t>Back-end</a:t>
            </a:r>
            <a:endParaRPr lang="fr-FR" sz="1200" b="1" dirty="0"/>
          </a:p>
        </p:txBody>
      </p:sp>
      <p:sp>
        <p:nvSpPr>
          <p:cNvPr id="3" name="ZoneTexte 2">
            <a:extLst>
              <a:ext uri="{FF2B5EF4-FFF2-40B4-BE49-F238E27FC236}">
                <a16:creationId xmlns:a16="http://schemas.microsoft.com/office/drawing/2014/main" id="{D200B76A-D431-801C-8CB2-D5F4010A4759}"/>
              </a:ext>
            </a:extLst>
          </p:cNvPr>
          <p:cNvSpPr txBox="1"/>
          <p:nvPr/>
        </p:nvSpPr>
        <p:spPr>
          <a:xfrm>
            <a:off x="501894" y="339110"/>
            <a:ext cx="3879606" cy="707886"/>
          </a:xfrm>
          <a:prstGeom prst="rect">
            <a:avLst/>
          </a:prstGeom>
          <a:solidFill>
            <a:schemeClr val="bg1"/>
          </a:solidFill>
        </p:spPr>
        <p:txBody>
          <a:bodyPr wrap="square" rtlCol="0">
            <a:spAutoFit/>
          </a:bodyPr>
          <a:lstStyle/>
          <a:p>
            <a:r>
              <a:rPr lang="fr-FR" sz="4000" b="1" dirty="0"/>
              <a:t>Développements</a:t>
            </a:r>
            <a:endParaRPr lang="fr-FR" b="1" dirty="0"/>
          </a:p>
        </p:txBody>
      </p:sp>
      <p:pic>
        <p:nvPicPr>
          <p:cNvPr id="6" name="Image 5">
            <a:extLst>
              <a:ext uri="{FF2B5EF4-FFF2-40B4-BE49-F238E27FC236}">
                <a16:creationId xmlns:a16="http://schemas.microsoft.com/office/drawing/2014/main" id="{1407DDCB-7FF7-11EF-CB01-988FB3D3C1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81850" y="262911"/>
            <a:ext cx="4660656" cy="2840878"/>
          </a:xfrm>
          <a:prstGeom prst="rect">
            <a:avLst/>
          </a:prstGeom>
        </p:spPr>
      </p:pic>
      <p:sp>
        <p:nvSpPr>
          <p:cNvPr id="8" name="Rectangle 7">
            <a:extLst>
              <a:ext uri="{FF2B5EF4-FFF2-40B4-BE49-F238E27FC236}">
                <a16:creationId xmlns:a16="http://schemas.microsoft.com/office/drawing/2014/main" id="{200DBF39-E9A9-DF6C-6AA6-E769F9E92DFF}"/>
              </a:ext>
            </a:extLst>
          </p:cNvPr>
          <p:cNvSpPr/>
          <p:nvPr/>
        </p:nvSpPr>
        <p:spPr>
          <a:xfrm>
            <a:off x="8410575" y="1101725"/>
            <a:ext cx="1600200" cy="3180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rPr>
              <a:t>Front</a:t>
            </a:r>
            <a:r>
              <a:rPr lang="fr-FR" sz="1400" dirty="0"/>
              <a:t> </a:t>
            </a:r>
            <a:r>
              <a:rPr lang="fr-FR" sz="1400" dirty="0">
                <a:solidFill>
                  <a:schemeClr val="tx1"/>
                </a:solidFill>
              </a:rPr>
              <a:t>Angular</a:t>
            </a:r>
            <a:endParaRPr lang="fr-FR" dirty="0">
              <a:solidFill>
                <a:schemeClr val="tx1"/>
              </a:solidFill>
            </a:endParaRPr>
          </a:p>
        </p:txBody>
      </p:sp>
      <p:sp>
        <p:nvSpPr>
          <p:cNvPr id="9" name="Rectangle 8">
            <a:extLst>
              <a:ext uri="{FF2B5EF4-FFF2-40B4-BE49-F238E27FC236}">
                <a16:creationId xmlns:a16="http://schemas.microsoft.com/office/drawing/2014/main" id="{C68B1240-F6BB-2F84-F202-ED20F62D7361}"/>
              </a:ext>
            </a:extLst>
          </p:cNvPr>
          <p:cNvSpPr/>
          <p:nvPr/>
        </p:nvSpPr>
        <p:spPr>
          <a:xfrm>
            <a:off x="8410575" y="1705649"/>
            <a:ext cx="1600200" cy="301241"/>
          </a:xfrm>
          <a:prstGeom prst="rect">
            <a:avLst/>
          </a:prstGeom>
          <a:solidFill>
            <a:srgbClr val="62318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bg1"/>
                </a:solidFill>
              </a:rPr>
              <a:t>Back Spring Boot</a:t>
            </a:r>
            <a:endParaRPr lang="fr-FR" dirty="0">
              <a:solidFill>
                <a:schemeClr val="bg1"/>
              </a:solidFill>
            </a:endParaRPr>
          </a:p>
        </p:txBody>
      </p:sp>
      <p:pic>
        <p:nvPicPr>
          <p:cNvPr id="11" name="Image 10">
            <a:extLst>
              <a:ext uri="{FF2B5EF4-FFF2-40B4-BE49-F238E27FC236}">
                <a16:creationId xmlns:a16="http://schemas.microsoft.com/office/drawing/2014/main" id="{4803D782-8D1E-70F7-A1B6-10E916985F8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9494" y="2867755"/>
            <a:ext cx="7515928" cy="3445455"/>
          </a:xfrm>
          <a:prstGeom prst="rect">
            <a:avLst/>
          </a:prstGeom>
        </p:spPr>
      </p:pic>
      <p:pic>
        <p:nvPicPr>
          <p:cNvPr id="14" name="Image 13">
            <a:extLst>
              <a:ext uri="{FF2B5EF4-FFF2-40B4-BE49-F238E27FC236}">
                <a16:creationId xmlns:a16="http://schemas.microsoft.com/office/drawing/2014/main" id="{D7D7CAE1-348E-F717-CAF5-CA2599AD2A1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33676" y="1032914"/>
            <a:ext cx="1820568" cy="956727"/>
          </a:xfrm>
          <a:prstGeom prst="rect">
            <a:avLst/>
          </a:prstGeom>
        </p:spPr>
      </p:pic>
    </p:spTree>
    <p:extLst>
      <p:ext uri="{BB962C8B-B14F-4D97-AF65-F5344CB8AC3E}">
        <p14:creationId xmlns:p14="http://schemas.microsoft.com/office/powerpoint/2010/main" val="1540408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grpId="0" nodeType="clickEffect">
                                  <p:stCondLst>
                                    <p:cond delay="0"/>
                                  </p:stCondLst>
                                  <p:childTnLst>
                                    <p:animScale>
                                      <p:cBhvr>
                                        <p:cTn id="6" dur="2000" fill="hold"/>
                                        <p:tgtEl>
                                          <p:spTgt spid="9"/>
                                        </p:tgtEl>
                                      </p:cBhvr>
                                      <p:by x="150000" y="150000"/>
                                    </p:animScale>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id="{5C355E1F-2F57-FF8C-B233-5B2339703C27}"/>
              </a:ext>
            </a:extLst>
          </p:cNvPr>
          <p:cNvSpPr txBox="1"/>
          <p:nvPr/>
        </p:nvSpPr>
        <p:spPr>
          <a:xfrm>
            <a:off x="168518" y="1032914"/>
            <a:ext cx="3523991" cy="523220"/>
          </a:xfrm>
          <a:prstGeom prst="rect">
            <a:avLst/>
          </a:prstGeom>
          <a:noFill/>
        </p:spPr>
        <p:txBody>
          <a:bodyPr wrap="square" rtlCol="0">
            <a:spAutoFit/>
          </a:bodyPr>
          <a:lstStyle/>
          <a:p>
            <a:r>
              <a:rPr lang="fr-FR" sz="2800" b="1" dirty="0"/>
              <a:t>Back-end - Repository</a:t>
            </a:r>
            <a:endParaRPr lang="fr-FR" sz="1200" b="1" dirty="0"/>
          </a:p>
        </p:txBody>
      </p:sp>
      <p:sp>
        <p:nvSpPr>
          <p:cNvPr id="7" name="ZoneTexte 6">
            <a:extLst>
              <a:ext uri="{FF2B5EF4-FFF2-40B4-BE49-F238E27FC236}">
                <a16:creationId xmlns:a16="http://schemas.microsoft.com/office/drawing/2014/main" id="{3564949E-8CE5-BE4D-877E-079A51FE5105}"/>
              </a:ext>
            </a:extLst>
          </p:cNvPr>
          <p:cNvSpPr txBox="1"/>
          <p:nvPr/>
        </p:nvSpPr>
        <p:spPr>
          <a:xfrm>
            <a:off x="501894" y="339110"/>
            <a:ext cx="3879606" cy="707886"/>
          </a:xfrm>
          <a:prstGeom prst="rect">
            <a:avLst/>
          </a:prstGeom>
          <a:solidFill>
            <a:schemeClr val="bg1"/>
          </a:solidFill>
        </p:spPr>
        <p:txBody>
          <a:bodyPr wrap="square" rtlCol="0">
            <a:spAutoFit/>
          </a:bodyPr>
          <a:lstStyle/>
          <a:p>
            <a:r>
              <a:rPr lang="fr-FR" sz="4000" b="1" dirty="0"/>
              <a:t>Développements</a:t>
            </a:r>
            <a:endParaRPr lang="fr-FR" b="1" dirty="0"/>
          </a:p>
        </p:txBody>
      </p:sp>
      <p:pic>
        <p:nvPicPr>
          <p:cNvPr id="2" name="Image 1" descr="Une image contenant texte&#10;&#10;Description générée automatiquement">
            <a:extLst>
              <a:ext uri="{FF2B5EF4-FFF2-40B4-BE49-F238E27FC236}">
                <a16:creationId xmlns:a16="http://schemas.microsoft.com/office/drawing/2014/main" id="{36BDE72F-5B55-B311-198A-67B9DF55C15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9355" y="2628038"/>
            <a:ext cx="10243380" cy="3165426"/>
          </a:xfrm>
          <a:prstGeom prst="rect">
            <a:avLst/>
          </a:prstGeom>
          <a:effectLst/>
        </p:spPr>
      </p:pic>
      <p:sp>
        <p:nvSpPr>
          <p:cNvPr id="8" name="ZoneTexte 7">
            <a:extLst>
              <a:ext uri="{FF2B5EF4-FFF2-40B4-BE49-F238E27FC236}">
                <a16:creationId xmlns:a16="http://schemas.microsoft.com/office/drawing/2014/main" id="{1E40A7B4-77E6-1918-B863-892A471B3E36}"/>
              </a:ext>
            </a:extLst>
          </p:cNvPr>
          <p:cNvSpPr txBox="1"/>
          <p:nvPr/>
        </p:nvSpPr>
        <p:spPr>
          <a:xfrm>
            <a:off x="786017" y="2057907"/>
            <a:ext cx="3311359" cy="646331"/>
          </a:xfrm>
          <a:prstGeom prst="rect">
            <a:avLst/>
          </a:prstGeom>
          <a:noFill/>
        </p:spPr>
        <p:txBody>
          <a:bodyPr wrap="square" rtlCol="0">
            <a:spAutoFit/>
          </a:bodyPr>
          <a:lstStyle/>
          <a:p>
            <a:r>
              <a:rPr lang="fr-FR" dirty="0"/>
              <a:t>Annotation JPA pour intégrer </a:t>
            </a:r>
          </a:p>
          <a:p>
            <a:r>
              <a:rPr lang="fr-FR" dirty="0"/>
              <a:t>directement la requête en JPQL</a:t>
            </a:r>
          </a:p>
        </p:txBody>
      </p:sp>
      <p:sp>
        <p:nvSpPr>
          <p:cNvPr id="24" name="Rectangle : coins arrondis 23">
            <a:extLst>
              <a:ext uri="{FF2B5EF4-FFF2-40B4-BE49-F238E27FC236}">
                <a16:creationId xmlns:a16="http://schemas.microsoft.com/office/drawing/2014/main" id="{2A5B9773-A022-AC6B-10BB-AA7AC2404A17}"/>
              </a:ext>
            </a:extLst>
          </p:cNvPr>
          <p:cNvSpPr/>
          <p:nvPr/>
        </p:nvSpPr>
        <p:spPr>
          <a:xfrm>
            <a:off x="5762625" y="571500"/>
            <a:ext cx="4752975" cy="523220"/>
          </a:xfrm>
          <a:prstGeom prst="roundRect">
            <a:avLst/>
          </a:prstGeom>
          <a:solidFill>
            <a:srgbClr val="623188"/>
          </a:solidFill>
          <a:ln>
            <a:solidFill>
              <a:srgbClr val="62318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800" b="1" dirty="0"/>
              <a:t>Spring Data Jpa/Hibernate</a:t>
            </a:r>
          </a:p>
        </p:txBody>
      </p:sp>
    </p:spTree>
    <p:extLst>
      <p:ext uri="{BB962C8B-B14F-4D97-AF65-F5344CB8AC3E}">
        <p14:creationId xmlns:p14="http://schemas.microsoft.com/office/powerpoint/2010/main" val="4434745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24"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id="{5C355E1F-2F57-FF8C-B233-5B2339703C27}"/>
              </a:ext>
            </a:extLst>
          </p:cNvPr>
          <p:cNvSpPr txBox="1"/>
          <p:nvPr/>
        </p:nvSpPr>
        <p:spPr>
          <a:xfrm>
            <a:off x="168518" y="1032914"/>
            <a:ext cx="3670057" cy="523220"/>
          </a:xfrm>
          <a:prstGeom prst="rect">
            <a:avLst/>
          </a:prstGeom>
          <a:noFill/>
        </p:spPr>
        <p:txBody>
          <a:bodyPr wrap="square" rtlCol="0">
            <a:spAutoFit/>
          </a:bodyPr>
          <a:lstStyle/>
          <a:p>
            <a:r>
              <a:rPr lang="fr-FR" sz="2800" b="1" dirty="0"/>
              <a:t>Back-end - Repository</a:t>
            </a:r>
            <a:endParaRPr lang="fr-FR" sz="1200" b="1" dirty="0"/>
          </a:p>
        </p:txBody>
      </p:sp>
      <p:sp>
        <p:nvSpPr>
          <p:cNvPr id="7" name="ZoneTexte 6">
            <a:extLst>
              <a:ext uri="{FF2B5EF4-FFF2-40B4-BE49-F238E27FC236}">
                <a16:creationId xmlns:a16="http://schemas.microsoft.com/office/drawing/2014/main" id="{3564949E-8CE5-BE4D-877E-079A51FE5105}"/>
              </a:ext>
            </a:extLst>
          </p:cNvPr>
          <p:cNvSpPr txBox="1"/>
          <p:nvPr/>
        </p:nvSpPr>
        <p:spPr>
          <a:xfrm>
            <a:off x="501894" y="339110"/>
            <a:ext cx="3879606" cy="707886"/>
          </a:xfrm>
          <a:prstGeom prst="rect">
            <a:avLst/>
          </a:prstGeom>
          <a:solidFill>
            <a:schemeClr val="bg1"/>
          </a:solidFill>
        </p:spPr>
        <p:txBody>
          <a:bodyPr wrap="square" rtlCol="0">
            <a:spAutoFit/>
          </a:bodyPr>
          <a:lstStyle/>
          <a:p>
            <a:r>
              <a:rPr lang="fr-FR" sz="4000" b="1" dirty="0"/>
              <a:t>Développements</a:t>
            </a:r>
            <a:endParaRPr lang="fr-FR" b="1" dirty="0"/>
          </a:p>
        </p:txBody>
      </p:sp>
      <p:sp>
        <p:nvSpPr>
          <p:cNvPr id="12" name="ZoneTexte 11">
            <a:extLst>
              <a:ext uri="{FF2B5EF4-FFF2-40B4-BE49-F238E27FC236}">
                <a16:creationId xmlns:a16="http://schemas.microsoft.com/office/drawing/2014/main" id="{626E0D60-44FF-DEB1-E27D-7BC2447DC993}"/>
              </a:ext>
            </a:extLst>
          </p:cNvPr>
          <p:cNvSpPr txBox="1"/>
          <p:nvPr/>
        </p:nvSpPr>
        <p:spPr>
          <a:xfrm>
            <a:off x="209079" y="2143943"/>
            <a:ext cx="4408258" cy="830997"/>
          </a:xfrm>
          <a:prstGeom prst="rect">
            <a:avLst/>
          </a:prstGeom>
          <a:noFill/>
        </p:spPr>
        <p:txBody>
          <a:bodyPr wrap="none" rtlCol="0">
            <a:spAutoFit/>
          </a:bodyPr>
          <a:lstStyle/>
          <a:p>
            <a:r>
              <a:rPr lang="fr-FR" sz="2400" b="1" dirty="0"/>
              <a:t>Absence Service pour la création </a:t>
            </a:r>
          </a:p>
          <a:p>
            <a:r>
              <a:rPr lang="fr-FR" sz="2400" b="1" dirty="0"/>
              <a:t>		 CrudRepository</a:t>
            </a:r>
          </a:p>
        </p:txBody>
      </p:sp>
      <p:pic>
        <p:nvPicPr>
          <p:cNvPr id="10" name="Image 9">
            <a:extLst>
              <a:ext uri="{FF2B5EF4-FFF2-40B4-BE49-F238E27FC236}">
                <a16:creationId xmlns:a16="http://schemas.microsoft.com/office/drawing/2014/main" id="{2996F9E9-236F-67BF-1C02-F658B697FCE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233" t="7360" r="1176" b="5752"/>
          <a:stretch/>
        </p:blipFill>
        <p:spPr bwMode="auto">
          <a:xfrm>
            <a:off x="4973299" y="132156"/>
            <a:ext cx="6565467" cy="815698"/>
          </a:xfrm>
          <a:prstGeom prst="rect">
            <a:avLst/>
          </a:prstGeom>
          <a:ln>
            <a:noFill/>
          </a:ln>
          <a:effectLst/>
          <a:extLst>
            <a:ext uri="{53640926-AAD7-44D8-BBD7-CCE9431645EC}">
              <a14:shadowObscured xmlns:a14="http://schemas.microsoft.com/office/drawing/2010/main"/>
            </a:ext>
          </a:extLst>
        </p:spPr>
      </p:pic>
      <p:pic>
        <p:nvPicPr>
          <p:cNvPr id="15" name="Image 14">
            <a:extLst>
              <a:ext uri="{FF2B5EF4-FFF2-40B4-BE49-F238E27FC236}">
                <a16:creationId xmlns:a16="http://schemas.microsoft.com/office/drawing/2014/main" id="{EE924CC8-E519-BB5D-F797-CBB35A99669A}"/>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207" t="1610" b="1592"/>
          <a:stretch/>
        </p:blipFill>
        <p:spPr>
          <a:xfrm>
            <a:off x="5328764" y="1294524"/>
            <a:ext cx="5854535" cy="5239396"/>
          </a:xfrm>
          <a:prstGeom prst="rect">
            <a:avLst/>
          </a:prstGeom>
          <a:effectLst/>
        </p:spPr>
      </p:pic>
    </p:spTree>
    <p:extLst>
      <p:ext uri="{BB962C8B-B14F-4D97-AF65-F5344CB8AC3E}">
        <p14:creationId xmlns:p14="http://schemas.microsoft.com/office/powerpoint/2010/main" val="1368510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id="{5C355E1F-2F57-FF8C-B233-5B2339703C27}"/>
              </a:ext>
            </a:extLst>
          </p:cNvPr>
          <p:cNvSpPr txBox="1"/>
          <p:nvPr/>
        </p:nvSpPr>
        <p:spPr>
          <a:xfrm>
            <a:off x="168518" y="1032914"/>
            <a:ext cx="3508131" cy="523220"/>
          </a:xfrm>
          <a:prstGeom prst="rect">
            <a:avLst/>
          </a:prstGeom>
          <a:noFill/>
        </p:spPr>
        <p:txBody>
          <a:bodyPr wrap="square" rtlCol="0">
            <a:spAutoFit/>
          </a:bodyPr>
          <a:lstStyle/>
          <a:p>
            <a:r>
              <a:rPr lang="fr-FR" sz="2800" b="1" dirty="0"/>
              <a:t>Back-end - Service</a:t>
            </a:r>
            <a:endParaRPr lang="fr-FR" sz="1200" b="1" dirty="0"/>
          </a:p>
        </p:txBody>
      </p:sp>
      <p:sp>
        <p:nvSpPr>
          <p:cNvPr id="7" name="ZoneTexte 6">
            <a:extLst>
              <a:ext uri="{FF2B5EF4-FFF2-40B4-BE49-F238E27FC236}">
                <a16:creationId xmlns:a16="http://schemas.microsoft.com/office/drawing/2014/main" id="{3564949E-8CE5-BE4D-877E-079A51FE5105}"/>
              </a:ext>
            </a:extLst>
          </p:cNvPr>
          <p:cNvSpPr txBox="1"/>
          <p:nvPr/>
        </p:nvSpPr>
        <p:spPr>
          <a:xfrm>
            <a:off x="501894" y="339110"/>
            <a:ext cx="3879606" cy="707886"/>
          </a:xfrm>
          <a:prstGeom prst="rect">
            <a:avLst/>
          </a:prstGeom>
          <a:solidFill>
            <a:schemeClr val="bg1"/>
          </a:solidFill>
        </p:spPr>
        <p:txBody>
          <a:bodyPr wrap="square" rtlCol="0">
            <a:spAutoFit/>
          </a:bodyPr>
          <a:lstStyle/>
          <a:p>
            <a:r>
              <a:rPr lang="fr-FR" sz="4000" b="1" dirty="0"/>
              <a:t>Développements</a:t>
            </a:r>
            <a:endParaRPr lang="fr-FR" b="1" dirty="0"/>
          </a:p>
        </p:txBody>
      </p:sp>
      <p:pic>
        <p:nvPicPr>
          <p:cNvPr id="2" name="Image 1">
            <a:extLst>
              <a:ext uri="{FF2B5EF4-FFF2-40B4-BE49-F238E27FC236}">
                <a16:creationId xmlns:a16="http://schemas.microsoft.com/office/drawing/2014/main" id="{16046457-869F-1396-9793-4626B7971958}"/>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666"/>
          <a:stretch/>
        </p:blipFill>
        <p:spPr bwMode="auto">
          <a:xfrm>
            <a:off x="4255586" y="0"/>
            <a:ext cx="7717425" cy="6858000"/>
          </a:xfrm>
          <a:prstGeom prst="rect">
            <a:avLst/>
          </a:prstGeom>
          <a:ln>
            <a:noFill/>
          </a:ln>
          <a:effectLst>
            <a:softEdge rad="0"/>
          </a:effectLst>
          <a:extLst>
            <a:ext uri="{53640926-AAD7-44D8-BBD7-CCE9431645EC}">
              <a14:shadowObscured xmlns:a14="http://schemas.microsoft.com/office/drawing/2010/main"/>
            </a:ext>
          </a:extLst>
        </p:spPr>
      </p:pic>
      <p:sp>
        <p:nvSpPr>
          <p:cNvPr id="3" name="ZoneTexte 2">
            <a:extLst>
              <a:ext uri="{FF2B5EF4-FFF2-40B4-BE49-F238E27FC236}">
                <a16:creationId xmlns:a16="http://schemas.microsoft.com/office/drawing/2014/main" id="{9073D447-A0DB-F6AA-C789-DD814502E7F7}"/>
              </a:ext>
            </a:extLst>
          </p:cNvPr>
          <p:cNvSpPr txBox="1"/>
          <p:nvPr/>
        </p:nvSpPr>
        <p:spPr>
          <a:xfrm>
            <a:off x="588226" y="2606756"/>
            <a:ext cx="3850349" cy="369332"/>
          </a:xfrm>
          <a:prstGeom prst="rect">
            <a:avLst/>
          </a:prstGeom>
          <a:noFill/>
        </p:spPr>
        <p:txBody>
          <a:bodyPr wrap="none" rtlCol="0">
            <a:spAutoFit/>
          </a:bodyPr>
          <a:lstStyle/>
          <a:p>
            <a:r>
              <a:rPr lang="fr-FR" dirty="0"/>
              <a:t>Logique métier création temps partiel</a:t>
            </a:r>
          </a:p>
        </p:txBody>
      </p:sp>
      <p:sp>
        <p:nvSpPr>
          <p:cNvPr id="4" name="Rectangle : coins arrondis 3">
            <a:extLst>
              <a:ext uri="{FF2B5EF4-FFF2-40B4-BE49-F238E27FC236}">
                <a16:creationId xmlns:a16="http://schemas.microsoft.com/office/drawing/2014/main" id="{5919B31A-A029-DC55-D241-0A4C20BF0D07}"/>
              </a:ext>
            </a:extLst>
          </p:cNvPr>
          <p:cNvSpPr/>
          <p:nvPr/>
        </p:nvSpPr>
        <p:spPr>
          <a:xfrm>
            <a:off x="588226" y="3705225"/>
            <a:ext cx="3752850" cy="914400"/>
          </a:xfrm>
          <a:prstGeom prst="round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Utilisation Diagramme de flux</a:t>
            </a:r>
          </a:p>
        </p:txBody>
      </p:sp>
    </p:spTree>
    <p:extLst>
      <p:ext uri="{BB962C8B-B14F-4D97-AF65-F5344CB8AC3E}">
        <p14:creationId xmlns:p14="http://schemas.microsoft.com/office/powerpoint/2010/main" val="2134470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id="{5C355E1F-2F57-FF8C-B233-5B2339703C27}"/>
              </a:ext>
            </a:extLst>
          </p:cNvPr>
          <p:cNvSpPr txBox="1"/>
          <p:nvPr/>
        </p:nvSpPr>
        <p:spPr>
          <a:xfrm>
            <a:off x="168519" y="1032914"/>
            <a:ext cx="3879606" cy="523220"/>
          </a:xfrm>
          <a:prstGeom prst="rect">
            <a:avLst/>
          </a:prstGeom>
          <a:noFill/>
        </p:spPr>
        <p:txBody>
          <a:bodyPr wrap="square" rtlCol="0">
            <a:spAutoFit/>
          </a:bodyPr>
          <a:lstStyle/>
          <a:p>
            <a:r>
              <a:rPr lang="fr-FR" sz="2800" b="1" dirty="0"/>
              <a:t>Back-end - Controller</a:t>
            </a:r>
            <a:endParaRPr lang="fr-FR" sz="1200" b="1" dirty="0"/>
          </a:p>
        </p:txBody>
      </p:sp>
      <p:sp>
        <p:nvSpPr>
          <p:cNvPr id="7" name="ZoneTexte 6">
            <a:extLst>
              <a:ext uri="{FF2B5EF4-FFF2-40B4-BE49-F238E27FC236}">
                <a16:creationId xmlns:a16="http://schemas.microsoft.com/office/drawing/2014/main" id="{3564949E-8CE5-BE4D-877E-079A51FE5105}"/>
              </a:ext>
            </a:extLst>
          </p:cNvPr>
          <p:cNvSpPr txBox="1"/>
          <p:nvPr/>
        </p:nvSpPr>
        <p:spPr>
          <a:xfrm>
            <a:off x="501894" y="339110"/>
            <a:ext cx="3879606" cy="707886"/>
          </a:xfrm>
          <a:prstGeom prst="rect">
            <a:avLst/>
          </a:prstGeom>
          <a:solidFill>
            <a:schemeClr val="bg1"/>
          </a:solidFill>
        </p:spPr>
        <p:txBody>
          <a:bodyPr wrap="square" rtlCol="0">
            <a:spAutoFit/>
          </a:bodyPr>
          <a:lstStyle/>
          <a:p>
            <a:r>
              <a:rPr lang="fr-FR" sz="4000" b="1" dirty="0"/>
              <a:t>Développements</a:t>
            </a:r>
            <a:endParaRPr lang="fr-FR" b="1" dirty="0"/>
          </a:p>
        </p:txBody>
      </p:sp>
      <p:sp>
        <p:nvSpPr>
          <p:cNvPr id="16" name="Flèche : droite 15">
            <a:extLst>
              <a:ext uri="{FF2B5EF4-FFF2-40B4-BE49-F238E27FC236}">
                <a16:creationId xmlns:a16="http://schemas.microsoft.com/office/drawing/2014/main" id="{77E29AF4-ABFF-12D6-F310-DC23D71DD6CB}"/>
              </a:ext>
            </a:extLst>
          </p:cNvPr>
          <p:cNvSpPr/>
          <p:nvPr/>
        </p:nvSpPr>
        <p:spPr>
          <a:xfrm>
            <a:off x="240468" y="3297043"/>
            <a:ext cx="412595" cy="265667"/>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dirty="0"/>
          </a:p>
        </p:txBody>
      </p:sp>
      <p:sp>
        <p:nvSpPr>
          <p:cNvPr id="3" name="ZoneTexte 2">
            <a:extLst>
              <a:ext uri="{FF2B5EF4-FFF2-40B4-BE49-F238E27FC236}">
                <a16:creationId xmlns:a16="http://schemas.microsoft.com/office/drawing/2014/main" id="{9073D447-A0DB-F6AA-C789-DD814502E7F7}"/>
              </a:ext>
            </a:extLst>
          </p:cNvPr>
          <p:cNvSpPr txBox="1"/>
          <p:nvPr/>
        </p:nvSpPr>
        <p:spPr>
          <a:xfrm>
            <a:off x="686516" y="3244334"/>
            <a:ext cx="2768450" cy="369332"/>
          </a:xfrm>
          <a:prstGeom prst="rect">
            <a:avLst/>
          </a:prstGeom>
          <a:noFill/>
        </p:spPr>
        <p:txBody>
          <a:bodyPr wrap="none" rtlCol="0">
            <a:spAutoFit/>
          </a:bodyPr>
          <a:lstStyle/>
          <a:p>
            <a:r>
              <a:rPr lang="fr-FR" dirty="0"/>
              <a:t>API REST = @RestController</a:t>
            </a:r>
          </a:p>
        </p:txBody>
      </p:sp>
      <p:pic>
        <p:nvPicPr>
          <p:cNvPr id="4" name="Image 3" descr="Une image contenant texte&#10;&#10;Description générée automatiquement">
            <a:extLst>
              <a:ext uri="{FF2B5EF4-FFF2-40B4-BE49-F238E27FC236}">
                <a16:creationId xmlns:a16="http://schemas.microsoft.com/office/drawing/2014/main" id="{DB99FB9E-8002-D033-C43F-62A48437289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95985" y="197035"/>
            <a:ext cx="7783610" cy="5144399"/>
          </a:xfrm>
          <a:prstGeom prst="rect">
            <a:avLst/>
          </a:prstGeom>
          <a:effectLst/>
        </p:spPr>
      </p:pic>
      <p:sp>
        <p:nvSpPr>
          <p:cNvPr id="5" name="ZoneTexte 4">
            <a:extLst>
              <a:ext uri="{FF2B5EF4-FFF2-40B4-BE49-F238E27FC236}">
                <a16:creationId xmlns:a16="http://schemas.microsoft.com/office/drawing/2014/main" id="{EB758C3C-970D-A5C1-AD24-AFDD8C9875AA}"/>
              </a:ext>
            </a:extLst>
          </p:cNvPr>
          <p:cNvSpPr txBox="1"/>
          <p:nvPr/>
        </p:nvSpPr>
        <p:spPr>
          <a:xfrm>
            <a:off x="955797" y="2550530"/>
            <a:ext cx="2374881" cy="369332"/>
          </a:xfrm>
          <a:prstGeom prst="rect">
            <a:avLst/>
          </a:prstGeom>
          <a:noFill/>
        </p:spPr>
        <p:txBody>
          <a:bodyPr wrap="none" rtlCol="0">
            <a:spAutoFit/>
          </a:bodyPr>
          <a:lstStyle/>
          <a:p>
            <a:r>
              <a:rPr lang="fr-FR" dirty="0"/>
              <a:t>Traite les requêtes Http</a:t>
            </a:r>
          </a:p>
        </p:txBody>
      </p:sp>
      <p:sp>
        <p:nvSpPr>
          <p:cNvPr id="8" name="Flèche : droite 7">
            <a:extLst>
              <a:ext uri="{FF2B5EF4-FFF2-40B4-BE49-F238E27FC236}">
                <a16:creationId xmlns:a16="http://schemas.microsoft.com/office/drawing/2014/main" id="{5611E876-FCD8-40CF-DEFC-D298280B1691}"/>
              </a:ext>
            </a:extLst>
          </p:cNvPr>
          <p:cNvSpPr/>
          <p:nvPr/>
        </p:nvSpPr>
        <p:spPr>
          <a:xfrm>
            <a:off x="240468" y="3839377"/>
            <a:ext cx="412595" cy="265667"/>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dirty="0"/>
          </a:p>
        </p:txBody>
      </p:sp>
      <p:sp>
        <p:nvSpPr>
          <p:cNvPr id="9" name="ZoneTexte 8">
            <a:extLst>
              <a:ext uri="{FF2B5EF4-FFF2-40B4-BE49-F238E27FC236}">
                <a16:creationId xmlns:a16="http://schemas.microsoft.com/office/drawing/2014/main" id="{5D4398BE-EFF5-85A2-FCE5-0E81591A923B}"/>
              </a:ext>
            </a:extLst>
          </p:cNvPr>
          <p:cNvSpPr txBox="1"/>
          <p:nvPr/>
        </p:nvSpPr>
        <p:spPr>
          <a:xfrm>
            <a:off x="686516" y="3786668"/>
            <a:ext cx="3417089" cy="369332"/>
          </a:xfrm>
          <a:prstGeom prst="rect">
            <a:avLst/>
          </a:prstGeom>
          <a:noFill/>
        </p:spPr>
        <p:txBody>
          <a:bodyPr wrap="none" rtlCol="0">
            <a:spAutoFit/>
          </a:bodyPr>
          <a:lstStyle/>
          <a:p>
            <a:r>
              <a:rPr lang="fr-FR" dirty="0"/>
              <a:t>Injection de service = @Autowired</a:t>
            </a:r>
          </a:p>
        </p:txBody>
      </p:sp>
      <p:sp>
        <p:nvSpPr>
          <p:cNvPr id="10" name="Flèche : droite 9">
            <a:extLst>
              <a:ext uri="{FF2B5EF4-FFF2-40B4-BE49-F238E27FC236}">
                <a16:creationId xmlns:a16="http://schemas.microsoft.com/office/drawing/2014/main" id="{B8955DF1-D90A-6C94-23CB-4A68D0B16DA4}"/>
              </a:ext>
            </a:extLst>
          </p:cNvPr>
          <p:cNvSpPr/>
          <p:nvPr/>
        </p:nvSpPr>
        <p:spPr>
          <a:xfrm>
            <a:off x="240468" y="4335292"/>
            <a:ext cx="412595" cy="265667"/>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dirty="0"/>
          </a:p>
        </p:txBody>
      </p:sp>
      <p:sp>
        <p:nvSpPr>
          <p:cNvPr id="11" name="ZoneTexte 10">
            <a:extLst>
              <a:ext uri="{FF2B5EF4-FFF2-40B4-BE49-F238E27FC236}">
                <a16:creationId xmlns:a16="http://schemas.microsoft.com/office/drawing/2014/main" id="{102B7763-31E9-AED1-D167-F46439AA367B}"/>
              </a:ext>
            </a:extLst>
          </p:cNvPr>
          <p:cNvSpPr txBox="1"/>
          <p:nvPr/>
        </p:nvSpPr>
        <p:spPr>
          <a:xfrm>
            <a:off x="686516" y="4282583"/>
            <a:ext cx="4042069" cy="369332"/>
          </a:xfrm>
          <a:prstGeom prst="rect">
            <a:avLst/>
          </a:prstGeom>
          <a:noFill/>
        </p:spPr>
        <p:txBody>
          <a:bodyPr wrap="none" rtlCol="0">
            <a:spAutoFit/>
          </a:bodyPr>
          <a:lstStyle/>
          <a:p>
            <a:r>
              <a:rPr lang="fr-FR" dirty="0"/>
              <a:t>Rôle de la requête = @PostMapping(«  »)</a:t>
            </a:r>
          </a:p>
        </p:txBody>
      </p:sp>
      <p:sp>
        <p:nvSpPr>
          <p:cNvPr id="13" name="Flèche : droite 12">
            <a:extLst>
              <a:ext uri="{FF2B5EF4-FFF2-40B4-BE49-F238E27FC236}">
                <a16:creationId xmlns:a16="http://schemas.microsoft.com/office/drawing/2014/main" id="{BA603AB5-7ED3-9EB7-7A0A-F870F712D6B7}"/>
              </a:ext>
            </a:extLst>
          </p:cNvPr>
          <p:cNvSpPr/>
          <p:nvPr/>
        </p:nvSpPr>
        <p:spPr>
          <a:xfrm>
            <a:off x="240468" y="5838826"/>
            <a:ext cx="412595" cy="265667"/>
          </a:xfrm>
          <a:prstGeom prst="rightArrow">
            <a:avLst/>
          </a:prstGeom>
          <a:no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dirty="0"/>
          </a:p>
        </p:txBody>
      </p:sp>
      <p:sp>
        <p:nvSpPr>
          <p:cNvPr id="14" name="ZoneTexte 13">
            <a:extLst>
              <a:ext uri="{FF2B5EF4-FFF2-40B4-BE49-F238E27FC236}">
                <a16:creationId xmlns:a16="http://schemas.microsoft.com/office/drawing/2014/main" id="{2DA586F3-A350-7524-DBB4-FF3801E746C4}"/>
              </a:ext>
            </a:extLst>
          </p:cNvPr>
          <p:cNvSpPr txBox="1"/>
          <p:nvPr/>
        </p:nvSpPr>
        <p:spPr>
          <a:xfrm>
            <a:off x="686516" y="5786117"/>
            <a:ext cx="8235203" cy="369332"/>
          </a:xfrm>
          <a:prstGeom prst="rect">
            <a:avLst/>
          </a:prstGeom>
          <a:noFill/>
        </p:spPr>
        <p:txBody>
          <a:bodyPr wrap="none" rtlCol="0">
            <a:spAutoFit/>
          </a:bodyPr>
          <a:lstStyle/>
          <a:p>
            <a:r>
              <a:rPr lang="fr-FR" dirty="0"/>
              <a:t>Limiter les accès aux méthodes du controller  = @Secured(SecurityRole.Code.ADMIN) </a:t>
            </a:r>
          </a:p>
        </p:txBody>
      </p:sp>
    </p:spTree>
    <p:extLst>
      <p:ext uri="{BB962C8B-B14F-4D97-AF65-F5344CB8AC3E}">
        <p14:creationId xmlns:p14="http://schemas.microsoft.com/office/powerpoint/2010/main" val="40501125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 coins arrondis 4">
            <a:extLst>
              <a:ext uri="{FF2B5EF4-FFF2-40B4-BE49-F238E27FC236}">
                <a16:creationId xmlns:a16="http://schemas.microsoft.com/office/drawing/2014/main" id="{A3710BF6-6F83-7BC1-8D6A-CA1BEE37F6B0}"/>
              </a:ext>
            </a:extLst>
          </p:cNvPr>
          <p:cNvSpPr/>
          <p:nvPr/>
        </p:nvSpPr>
        <p:spPr>
          <a:xfrm>
            <a:off x="405367" y="2217548"/>
            <a:ext cx="982334" cy="989546"/>
          </a:xfrm>
          <a:prstGeom prst="round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Rectangle : coins arrondis 5">
            <a:extLst>
              <a:ext uri="{FF2B5EF4-FFF2-40B4-BE49-F238E27FC236}">
                <a16:creationId xmlns:a16="http://schemas.microsoft.com/office/drawing/2014/main" id="{1F486C47-A26F-F91A-63C4-5F06ADC20640}"/>
              </a:ext>
            </a:extLst>
          </p:cNvPr>
          <p:cNvSpPr/>
          <p:nvPr/>
        </p:nvSpPr>
        <p:spPr>
          <a:xfrm>
            <a:off x="2339591" y="2217548"/>
            <a:ext cx="982334" cy="989546"/>
          </a:xfrm>
          <a:prstGeom prst="round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9" name="Graphique 8" descr="Conférencier avec un remplissage uni">
            <a:extLst>
              <a:ext uri="{FF2B5EF4-FFF2-40B4-BE49-F238E27FC236}">
                <a16:creationId xmlns:a16="http://schemas.microsoft.com/office/drawing/2014/main" id="{EFAE676D-F727-02BE-47AD-DD233FB7947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88632" y="2381143"/>
            <a:ext cx="742221" cy="742221"/>
          </a:xfrm>
          <a:prstGeom prst="rect">
            <a:avLst/>
          </a:prstGeom>
        </p:spPr>
      </p:pic>
      <p:pic>
        <p:nvPicPr>
          <p:cNvPr id="10" name="Graphique 9" descr="Présentation avec organigramme  avec un remplissage uni">
            <a:extLst>
              <a:ext uri="{FF2B5EF4-FFF2-40B4-BE49-F238E27FC236}">
                <a16:creationId xmlns:a16="http://schemas.microsoft.com/office/drawing/2014/main" id="{F8C7D7FA-5FD3-41A1-1709-668E99A63A0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394948" y="2307456"/>
            <a:ext cx="848225" cy="848225"/>
          </a:xfrm>
          <a:prstGeom prst="rect">
            <a:avLst/>
          </a:prstGeom>
        </p:spPr>
      </p:pic>
      <p:sp>
        <p:nvSpPr>
          <p:cNvPr id="11" name="Rectangle : coins arrondis 10">
            <a:extLst>
              <a:ext uri="{FF2B5EF4-FFF2-40B4-BE49-F238E27FC236}">
                <a16:creationId xmlns:a16="http://schemas.microsoft.com/office/drawing/2014/main" id="{DEE6FEDB-F0AD-E6AE-CB19-700E8DF84C18}"/>
              </a:ext>
            </a:extLst>
          </p:cNvPr>
          <p:cNvSpPr/>
          <p:nvPr/>
        </p:nvSpPr>
        <p:spPr>
          <a:xfrm>
            <a:off x="10933441" y="2143125"/>
            <a:ext cx="982334" cy="989546"/>
          </a:xfrm>
          <a:prstGeom prst="round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4" name="Graphique 13" descr="Contour de visage confus avec un remplissage uni">
            <a:extLst>
              <a:ext uri="{FF2B5EF4-FFF2-40B4-BE49-F238E27FC236}">
                <a16:creationId xmlns:a16="http://schemas.microsoft.com/office/drawing/2014/main" id="{EEB597B6-D388-336C-153D-464949AE317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1293804" y="2638462"/>
            <a:ext cx="501817" cy="501817"/>
          </a:xfrm>
          <a:prstGeom prst="rect">
            <a:avLst/>
          </a:prstGeom>
        </p:spPr>
      </p:pic>
      <p:pic>
        <p:nvPicPr>
          <p:cNvPr id="15" name="Graphique 14" descr="Visage souriant à remplissage solide avec un remplissage uni">
            <a:extLst>
              <a:ext uri="{FF2B5EF4-FFF2-40B4-BE49-F238E27FC236}">
                <a16:creationId xmlns:a16="http://schemas.microsoft.com/office/drawing/2014/main" id="{3C70618A-F96F-526D-97EC-8AFF52944C1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920016" y="2205920"/>
            <a:ext cx="723696" cy="723696"/>
          </a:xfrm>
          <a:prstGeom prst="rect">
            <a:avLst/>
          </a:prstGeom>
        </p:spPr>
      </p:pic>
      <p:sp>
        <p:nvSpPr>
          <p:cNvPr id="16" name="ZoneTexte 15">
            <a:extLst>
              <a:ext uri="{FF2B5EF4-FFF2-40B4-BE49-F238E27FC236}">
                <a16:creationId xmlns:a16="http://schemas.microsoft.com/office/drawing/2014/main" id="{831D3DDC-2D65-3621-0985-3AEC58A6D48D}"/>
              </a:ext>
            </a:extLst>
          </p:cNvPr>
          <p:cNvSpPr txBox="1"/>
          <p:nvPr/>
        </p:nvSpPr>
        <p:spPr>
          <a:xfrm>
            <a:off x="169317" y="3331696"/>
            <a:ext cx="1497526" cy="400110"/>
          </a:xfrm>
          <a:prstGeom prst="rect">
            <a:avLst/>
          </a:prstGeom>
          <a:noFill/>
        </p:spPr>
        <p:txBody>
          <a:bodyPr wrap="none" rtlCol="0">
            <a:spAutoFit/>
          </a:bodyPr>
          <a:lstStyle/>
          <a:p>
            <a:r>
              <a:rPr lang="fr-FR" sz="2000" dirty="0">
                <a:solidFill>
                  <a:srgbClr val="035538"/>
                </a:solidFill>
              </a:rPr>
              <a:t>Introduction</a:t>
            </a:r>
          </a:p>
        </p:txBody>
      </p:sp>
      <p:sp>
        <p:nvSpPr>
          <p:cNvPr id="17" name="ZoneTexte 16">
            <a:extLst>
              <a:ext uri="{FF2B5EF4-FFF2-40B4-BE49-F238E27FC236}">
                <a16:creationId xmlns:a16="http://schemas.microsoft.com/office/drawing/2014/main" id="{33F9E200-8FDA-5771-FB4B-B9D1FD12677A}"/>
              </a:ext>
            </a:extLst>
          </p:cNvPr>
          <p:cNvSpPr txBox="1"/>
          <p:nvPr/>
        </p:nvSpPr>
        <p:spPr>
          <a:xfrm>
            <a:off x="2078195" y="3309608"/>
            <a:ext cx="1547218" cy="707886"/>
          </a:xfrm>
          <a:prstGeom prst="rect">
            <a:avLst/>
          </a:prstGeom>
          <a:noFill/>
        </p:spPr>
        <p:txBody>
          <a:bodyPr wrap="none" rtlCol="0">
            <a:spAutoFit/>
          </a:bodyPr>
          <a:lstStyle/>
          <a:p>
            <a:pPr algn="ctr"/>
            <a:r>
              <a:rPr lang="fr-FR" sz="2000" dirty="0">
                <a:solidFill>
                  <a:srgbClr val="035538"/>
                </a:solidFill>
              </a:rPr>
              <a:t>Présentation</a:t>
            </a:r>
          </a:p>
          <a:p>
            <a:pPr algn="ctr"/>
            <a:r>
              <a:rPr lang="fr-FR" sz="2000" dirty="0">
                <a:solidFill>
                  <a:srgbClr val="035538"/>
                </a:solidFill>
              </a:rPr>
              <a:t>Projet</a:t>
            </a:r>
          </a:p>
        </p:txBody>
      </p:sp>
      <p:sp>
        <p:nvSpPr>
          <p:cNvPr id="18" name="ZoneTexte 17">
            <a:extLst>
              <a:ext uri="{FF2B5EF4-FFF2-40B4-BE49-F238E27FC236}">
                <a16:creationId xmlns:a16="http://schemas.microsoft.com/office/drawing/2014/main" id="{D62A3EA0-0567-EE12-03E4-C4A1F4FC77B6}"/>
              </a:ext>
            </a:extLst>
          </p:cNvPr>
          <p:cNvSpPr txBox="1"/>
          <p:nvPr/>
        </p:nvSpPr>
        <p:spPr>
          <a:xfrm>
            <a:off x="7384261" y="4017494"/>
            <a:ext cx="1197764" cy="400110"/>
          </a:xfrm>
          <a:prstGeom prst="rect">
            <a:avLst/>
          </a:prstGeom>
          <a:noFill/>
        </p:spPr>
        <p:txBody>
          <a:bodyPr wrap="none" rtlCol="0">
            <a:spAutoFit/>
          </a:bodyPr>
          <a:lstStyle/>
          <a:p>
            <a:r>
              <a:rPr lang="fr-FR" sz="2000" dirty="0">
                <a:solidFill>
                  <a:srgbClr val="035538"/>
                </a:solidFill>
              </a:rPr>
              <a:t>Back-End</a:t>
            </a:r>
          </a:p>
        </p:txBody>
      </p:sp>
      <p:sp>
        <p:nvSpPr>
          <p:cNvPr id="19" name="ZoneTexte 18">
            <a:extLst>
              <a:ext uri="{FF2B5EF4-FFF2-40B4-BE49-F238E27FC236}">
                <a16:creationId xmlns:a16="http://schemas.microsoft.com/office/drawing/2014/main" id="{86A41010-F6CA-4855-EBC0-91DE58BFF82A}"/>
              </a:ext>
            </a:extLst>
          </p:cNvPr>
          <p:cNvSpPr txBox="1"/>
          <p:nvPr/>
        </p:nvSpPr>
        <p:spPr>
          <a:xfrm>
            <a:off x="7299968" y="5265242"/>
            <a:ext cx="1260281" cy="400110"/>
          </a:xfrm>
          <a:prstGeom prst="rect">
            <a:avLst/>
          </a:prstGeom>
          <a:noFill/>
        </p:spPr>
        <p:txBody>
          <a:bodyPr wrap="none" rtlCol="0">
            <a:spAutoFit/>
          </a:bodyPr>
          <a:lstStyle/>
          <a:p>
            <a:r>
              <a:rPr lang="fr-FR" sz="2000" dirty="0">
                <a:solidFill>
                  <a:srgbClr val="035538"/>
                </a:solidFill>
              </a:rPr>
              <a:t>Front-End</a:t>
            </a:r>
          </a:p>
        </p:txBody>
      </p:sp>
      <p:sp>
        <p:nvSpPr>
          <p:cNvPr id="20" name="ZoneTexte 19">
            <a:extLst>
              <a:ext uri="{FF2B5EF4-FFF2-40B4-BE49-F238E27FC236}">
                <a16:creationId xmlns:a16="http://schemas.microsoft.com/office/drawing/2014/main" id="{F743422D-C5BF-C086-295B-2E62D71CBAC7}"/>
              </a:ext>
            </a:extLst>
          </p:cNvPr>
          <p:cNvSpPr txBox="1"/>
          <p:nvPr/>
        </p:nvSpPr>
        <p:spPr>
          <a:xfrm>
            <a:off x="10751988" y="3287226"/>
            <a:ext cx="1345240" cy="400110"/>
          </a:xfrm>
          <a:prstGeom prst="rect">
            <a:avLst/>
          </a:prstGeom>
          <a:noFill/>
        </p:spPr>
        <p:txBody>
          <a:bodyPr wrap="none" rtlCol="0">
            <a:spAutoFit/>
          </a:bodyPr>
          <a:lstStyle/>
          <a:p>
            <a:r>
              <a:rPr lang="fr-FR" sz="2000" dirty="0">
                <a:solidFill>
                  <a:srgbClr val="035538"/>
                </a:solidFill>
              </a:rPr>
              <a:t>Conclusion</a:t>
            </a:r>
          </a:p>
        </p:txBody>
      </p:sp>
      <p:sp>
        <p:nvSpPr>
          <p:cNvPr id="2" name="Rectangle : coins arrondis 1">
            <a:extLst>
              <a:ext uri="{FF2B5EF4-FFF2-40B4-BE49-F238E27FC236}">
                <a16:creationId xmlns:a16="http://schemas.microsoft.com/office/drawing/2014/main" id="{2E3932AA-36CC-D8A5-BEB2-DCE60F2CE567}"/>
              </a:ext>
            </a:extLst>
          </p:cNvPr>
          <p:cNvSpPr/>
          <p:nvPr/>
        </p:nvSpPr>
        <p:spPr>
          <a:xfrm>
            <a:off x="4219355" y="2133600"/>
            <a:ext cx="982334" cy="989546"/>
          </a:xfrm>
          <a:prstGeom prst="round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 name="Graphique 2" descr="Engrenages avec un remplissage uni">
            <a:extLst>
              <a:ext uri="{FF2B5EF4-FFF2-40B4-BE49-F238E27FC236}">
                <a16:creationId xmlns:a16="http://schemas.microsoft.com/office/drawing/2014/main" id="{F809355A-A586-BE87-8E06-2A3E63A9C424}"/>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230735" y="2156602"/>
            <a:ext cx="940069" cy="940069"/>
          </a:xfrm>
          <a:prstGeom prst="rect">
            <a:avLst/>
          </a:prstGeom>
        </p:spPr>
      </p:pic>
      <p:sp>
        <p:nvSpPr>
          <p:cNvPr id="27" name="Rectangle : coins arrondis 26">
            <a:extLst>
              <a:ext uri="{FF2B5EF4-FFF2-40B4-BE49-F238E27FC236}">
                <a16:creationId xmlns:a16="http://schemas.microsoft.com/office/drawing/2014/main" id="{972740A0-FCF5-8CEB-B5D8-CC4D2E4DFE67}"/>
              </a:ext>
            </a:extLst>
          </p:cNvPr>
          <p:cNvSpPr/>
          <p:nvPr/>
        </p:nvSpPr>
        <p:spPr>
          <a:xfrm>
            <a:off x="9145952" y="2115204"/>
            <a:ext cx="982334" cy="989546"/>
          </a:xfrm>
          <a:prstGeom prst="round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9" name="Rectangle : coins arrondis 28">
            <a:extLst>
              <a:ext uri="{FF2B5EF4-FFF2-40B4-BE49-F238E27FC236}">
                <a16:creationId xmlns:a16="http://schemas.microsoft.com/office/drawing/2014/main" id="{8AA101E1-49DF-0CF9-6568-7CE864D885FE}"/>
              </a:ext>
            </a:extLst>
          </p:cNvPr>
          <p:cNvSpPr/>
          <p:nvPr/>
        </p:nvSpPr>
        <p:spPr>
          <a:xfrm>
            <a:off x="7454866" y="2133896"/>
            <a:ext cx="982334" cy="989546"/>
          </a:xfrm>
          <a:prstGeom prst="round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1" name="ZoneTexte 30">
            <a:extLst>
              <a:ext uri="{FF2B5EF4-FFF2-40B4-BE49-F238E27FC236}">
                <a16:creationId xmlns:a16="http://schemas.microsoft.com/office/drawing/2014/main" id="{828EA559-CADD-4589-4ED9-F26FC12893B3}"/>
              </a:ext>
            </a:extLst>
          </p:cNvPr>
          <p:cNvSpPr txBox="1"/>
          <p:nvPr/>
        </p:nvSpPr>
        <p:spPr>
          <a:xfrm>
            <a:off x="7003283" y="1629352"/>
            <a:ext cx="1853649" cy="400110"/>
          </a:xfrm>
          <a:prstGeom prst="rect">
            <a:avLst/>
          </a:prstGeom>
          <a:noFill/>
        </p:spPr>
        <p:txBody>
          <a:bodyPr wrap="none" rtlCol="0">
            <a:spAutoFit/>
          </a:bodyPr>
          <a:lstStyle/>
          <a:p>
            <a:r>
              <a:rPr lang="fr-FR" sz="2000" dirty="0">
                <a:solidFill>
                  <a:srgbClr val="035538"/>
                </a:solidFill>
              </a:rPr>
              <a:t>Développement</a:t>
            </a:r>
          </a:p>
        </p:txBody>
      </p:sp>
      <p:sp>
        <p:nvSpPr>
          <p:cNvPr id="32" name="ZoneTexte 31">
            <a:extLst>
              <a:ext uri="{FF2B5EF4-FFF2-40B4-BE49-F238E27FC236}">
                <a16:creationId xmlns:a16="http://schemas.microsoft.com/office/drawing/2014/main" id="{A986CA96-E471-6060-EA76-5EED5AB9BE05}"/>
              </a:ext>
            </a:extLst>
          </p:cNvPr>
          <p:cNvSpPr txBox="1"/>
          <p:nvPr/>
        </p:nvSpPr>
        <p:spPr>
          <a:xfrm>
            <a:off x="4022449" y="1635547"/>
            <a:ext cx="1376146" cy="400110"/>
          </a:xfrm>
          <a:prstGeom prst="rect">
            <a:avLst/>
          </a:prstGeom>
          <a:noFill/>
        </p:spPr>
        <p:txBody>
          <a:bodyPr wrap="none" rtlCol="0">
            <a:spAutoFit/>
          </a:bodyPr>
          <a:lstStyle/>
          <a:p>
            <a:r>
              <a:rPr lang="fr-FR" sz="2000" dirty="0">
                <a:solidFill>
                  <a:srgbClr val="035538"/>
                </a:solidFill>
              </a:rPr>
              <a:t>Conception</a:t>
            </a:r>
          </a:p>
        </p:txBody>
      </p:sp>
      <p:sp>
        <p:nvSpPr>
          <p:cNvPr id="33" name="ZoneTexte 32">
            <a:extLst>
              <a:ext uri="{FF2B5EF4-FFF2-40B4-BE49-F238E27FC236}">
                <a16:creationId xmlns:a16="http://schemas.microsoft.com/office/drawing/2014/main" id="{E840D866-9562-DFFB-243B-A9834FC3DE26}"/>
              </a:ext>
            </a:extLst>
          </p:cNvPr>
          <p:cNvSpPr txBox="1"/>
          <p:nvPr/>
        </p:nvSpPr>
        <p:spPr>
          <a:xfrm>
            <a:off x="9118964" y="3251443"/>
            <a:ext cx="1036309" cy="400110"/>
          </a:xfrm>
          <a:prstGeom prst="rect">
            <a:avLst/>
          </a:prstGeom>
          <a:noFill/>
        </p:spPr>
        <p:txBody>
          <a:bodyPr wrap="none" rtlCol="0">
            <a:spAutoFit/>
          </a:bodyPr>
          <a:lstStyle/>
          <a:p>
            <a:r>
              <a:rPr lang="fr-FR" sz="2000" dirty="0">
                <a:solidFill>
                  <a:srgbClr val="035538"/>
                </a:solidFill>
              </a:rPr>
              <a:t>Sécurité</a:t>
            </a:r>
          </a:p>
        </p:txBody>
      </p:sp>
      <p:sp>
        <p:nvSpPr>
          <p:cNvPr id="36" name="ZoneTexte 35">
            <a:extLst>
              <a:ext uri="{FF2B5EF4-FFF2-40B4-BE49-F238E27FC236}">
                <a16:creationId xmlns:a16="http://schemas.microsoft.com/office/drawing/2014/main" id="{0DEA3B4A-B9A9-0726-173B-C5E179D86DAC}"/>
              </a:ext>
            </a:extLst>
          </p:cNvPr>
          <p:cNvSpPr txBox="1"/>
          <p:nvPr/>
        </p:nvSpPr>
        <p:spPr>
          <a:xfrm>
            <a:off x="3725181" y="5510425"/>
            <a:ext cx="1951175" cy="400110"/>
          </a:xfrm>
          <a:prstGeom prst="rect">
            <a:avLst/>
          </a:prstGeom>
          <a:noFill/>
        </p:spPr>
        <p:txBody>
          <a:bodyPr wrap="none" rtlCol="0">
            <a:spAutoFit/>
          </a:bodyPr>
          <a:lstStyle/>
          <a:p>
            <a:r>
              <a:rPr lang="fr-FR" sz="2000" dirty="0">
                <a:solidFill>
                  <a:srgbClr val="035538"/>
                </a:solidFill>
              </a:rPr>
              <a:t>Base de données</a:t>
            </a:r>
          </a:p>
        </p:txBody>
      </p:sp>
      <p:sp>
        <p:nvSpPr>
          <p:cNvPr id="39" name="ZoneTexte 38">
            <a:extLst>
              <a:ext uri="{FF2B5EF4-FFF2-40B4-BE49-F238E27FC236}">
                <a16:creationId xmlns:a16="http://schemas.microsoft.com/office/drawing/2014/main" id="{4A9F4665-956C-0FD6-F6A4-FE078C195302}"/>
              </a:ext>
            </a:extLst>
          </p:cNvPr>
          <p:cNvSpPr txBox="1"/>
          <p:nvPr/>
        </p:nvSpPr>
        <p:spPr>
          <a:xfrm>
            <a:off x="3610622" y="4118422"/>
            <a:ext cx="2266198" cy="400110"/>
          </a:xfrm>
          <a:prstGeom prst="rect">
            <a:avLst/>
          </a:prstGeom>
          <a:noFill/>
        </p:spPr>
        <p:txBody>
          <a:bodyPr wrap="none" rtlCol="0">
            <a:spAutoFit/>
          </a:bodyPr>
          <a:lstStyle/>
          <a:p>
            <a:r>
              <a:rPr lang="fr-FR" sz="2000" dirty="0">
                <a:solidFill>
                  <a:srgbClr val="035538"/>
                </a:solidFill>
              </a:rPr>
              <a:t>Analyse des besoins</a:t>
            </a:r>
          </a:p>
        </p:txBody>
      </p:sp>
      <p:cxnSp>
        <p:nvCxnSpPr>
          <p:cNvPr id="40" name="Connecteur droit 39">
            <a:extLst>
              <a:ext uri="{FF2B5EF4-FFF2-40B4-BE49-F238E27FC236}">
                <a16:creationId xmlns:a16="http://schemas.microsoft.com/office/drawing/2014/main" id="{A562A6C7-9A4F-2E1B-A379-6003017851F1}"/>
              </a:ext>
            </a:extLst>
          </p:cNvPr>
          <p:cNvCxnSpPr>
            <a:cxnSpLocks/>
          </p:cNvCxnSpPr>
          <p:nvPr/>
        </p:nvCxnSpPr>
        <p:spPr>
          <a:xfrm>
            <a:off x="4710522" y="3331696"/>
            <a:ext cx="0" cy="608776"/>
          </a:xfrm>
          <a:prstGeom prst="line">
            <a:avLst/>
          </a:prstGeom>
          <a:ln w="158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43" name="Connecteur droit 42">
            <a:extLst>
              <a:ext uri="{FF2B5EF4-FFF2-40B4-BE49-F238E27FC236}">
                <a16:creationId xmlns:a16="http://schemas.microsoft.com/office/drawing/2014/main" id="{3FE24FA2-545F-F6BF-89F6-A56589A5E186}"/>
              </a:ext>
            </a:extLst>
          </p:cNvPr>
          <p:cNvCxnSpPr>
            <a:cxnSpLocks/>
          </p:cNvCxnSpPr>
          <p:nvPr/>
        </p:nvCxnSpPr>
        <p:spPr>
          <a:xfrm>
            <a:off x="4712517" y="4656466"/>
            <a:ext cx="0" cy="608776"/>
          </a:xfrm>
          <a:prstGeom prst="line">
            <a:avLst/>
          </a:prstGeom>
          <a:ln w="158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47" name="Connecteur droit 46">
            <a:extLst>
              <a:ext uri="{FF2B5EF4-FFF2-40B4-BE49-F238E27FC236}">
                <a16:creationId xmlns:a16="http://schemas.microsoft.com/office/drawing/2014/main" id="{CD06224A-6BCF-B848-5376-B2F693922639}"/>
              </a:ext>
            </a:extLst>
          </p:cNvPr>
          <p:cNvCxnSpPr>
            <a:cxnSpLocks/>
          </p:cNvCxnSpPr>
          <p:nvPr/>
        </p:nvCxnSpPr>
        <p:spPr>
          <a:xfrm>
            <a:off x="7946033" y="3298913"/>
            <a:ext cx="0" cy="608776"/>
          </a:xfrm>
          <a:prstGeom prst="line">
            <a:avLst/>
          </a:prstGeom>
          <a:ln w="158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48" name="Connecteur droit 47">
            <a:extLst>
              <a:ext uri="{FF2B5EF4-FFF2-40B4-BE49-F238E27FC236}">
                <a16:creationId xmlns:a16="http://schemas.microsoft.com/office/drawing/2014/main" id="{2E17DFF3-1C3A-6C74-F951-19E8C336A9BF}"/>
              </a:ext>
            </a:extLst>
          </p:cNvPr>
          <p:cNvCxnSpPr>
            <a:cxnSpLocks/>
          </p:cNvCxnSpPr>
          <p:nvPr/>
        </p:nvCxnSpPr>
        <p:spPr>
          <a:xfrm>
            <a:off x="7946033" y="4518532"/>
            <a:ext cx="0" cy="608776"/>
          </a:xfrm>
          <a:prstGeom prst="line">
            <a:avLst/>
          </a:prstGeom>
          <a:ln w="158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
        <p:nvSpPr>
          <p:cNvPr id="59" name="Rectangle : coins arrondis 58">
            <a:extLst>
              <a:ext uri="{FF2B5EF4-FFF2-40B4-BE49-F238E27FC236}">
                <a16:creationId xmlns:a16="http://schemas.microsoft.com/office/drawing/2014/main" id="{D70A1212-BA99-C1D9-204C-96076410C80D}"/>
              </a:ext>
            </a:extLst>
          </p:cNvPr>
          <p:cNvSpPr/>
          <p:nvPr/>
        </p:nvSpPr>
        <p:spPr>
          <a:xfrm>
            <a:off x="5809801" y="2142071"/>
            <a:ext cx="982334" cy="989546"/>
          </a:xfrm>
          <a:prstGeom prst="round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61" name="Connecteur droit 60">
            <a:extLst>
              <a:ext uri="{FF2B5EF4-FFF2-40B4-BE49-F238E27FC236}">
                <a16:creationId xmlns:a16="http://schemas.microsoft.com/office/drawing/2014/main" id="{773F959F-11B9-64CB-6043-2BF4832E5A68}"/>
              </a:ext>
            </a:extLst>
          </p:cNvPr>
          <p:cNvCxnSpPr>
            <a:cxnSpLocks/>
          </p:cNvCxnSpPr>
          <p:nvPr/>
        </p:nvCxnSpPr>
        <p:spPr>
          <a:xfrm>
            <a:off x="6922025" y="2760635"/>
            <a:ext cx="355123" cy="0"/>
          </a:xfrm>
          <a:prstGeom prst="line">
            <a:avLst/>
          </a:prstGeom>
          <a:ln w="158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63" name="Connecteur droit 62">
            <a:extLst>
              <a:ext uri="{FF2B5EF4-FFF2-40B4-BE49-F238E27FC236}">
                <a16:creationId xmlns:a16="http://schemas.microsoft.com/office/drawing/2014/main" id="{815C902C-CAF1-FE5F-B5BD-72ABCFBF9666}"/>
              </a:ext>
            </a:extLst>
          </p:cNvPr>
          <p:cNvCxnSpPr>
            <a:cxnSpLocks/>
          </p:cNvCxnSpPr>
          <p:nvPr/>
        </p:nvCxnSpPr>
        <p:spPr>
          <a:xfrm>
            <a:off x="1531729" y="2779834"/>
            <a:ext cx="687596" cy="0"/>
          </a:xfrm>
          <a:prstGeom prst="line">
            <a:avLst/>
          </a:prstGeom>
          <a:ln w="158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64" name="Connecteur droit 63">
            <a:extLst>
              <a:ext uri="{FF2B5EF4-FFF2-40B4-BE49-F238E27FC236}">
                <a16:creationId xmlns:a16="http://schemas.microsoft.com/office/drawing/2014/main" id="{5C9E41B5-0067-BEA1-A576-65759C5AB739}"/>
              </a:ext>
            </a:extLst>
          </p:cNvPr>
          <p:cNvCxnSpPr>
            <a:cxnSpLocks/>
          </p:cNvCxnSpPr>
          <p:nvPr/>
        </p:nvCxnSpPr>
        <p:spPr>
          <a:xfrm>
            <a:off x="3492275" y="2783213"/>
            <a:ext cx="600801" cy="0"/>
          </a:xfrm>
          <a:prstGeom prst="line">
            <a:avLst/>
          </a:prstGeom>
          <a:ln w="158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65" name="Connecteur droit 64">
            <a:extLst>
              <a:ext uri="{FF2B5EF4-FFF2-40B4-BE49-F238E27FC236}">
                <a16:creationId xmlns:a16="http://schemas.microsoft.com/office/drawing/2014/main" id="{011A508C-0388-C838-08E2-423C75989228}"/>
              </a:ext>
            </a:extLst>
          </p:cNvPr>
          <p:cNvCxnSpPr>
            <a:cxnSpLocks/>
          </p:cNvCxnSpPr>
          <p:nvPr/>
        </p:nvCxnSpPr>
        <p:spPr>
          <a:xfrm>
            <a:off x="5287758" y="2779834"/>
            <a:ext cx="420939" cy="0"/>
          </a:xfrm>
          <a:prstGeom prst="line">
            <a:avLst/>
          </a:prstGeom>
          <a:ln w="158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66" name="Connecteur droit 65">
            <a:extLst>
              <a:ext uri="{FF2B5EF4-FFF2-40B4-BE49-F238E27FC236}">
                <a16:creationId xmlns:a16="http://schemas.microsoft.com/office/drawing/2014/main" id="{080E6192-D156-8213-7C28-EFEBFED8D2F8}"/>
              </a:ext>
            </a:extLst>
          </p:cNvPr>
          <p:cNvCxnSpPr>
            <a:cxnSpLocks/>
          </p:cNvCxnSpPr>
          <p:nvPr/>
        </p:nvCxnSpPr>
        <p:spPr>
          <a:xfrm>
            <a:off x="10239375" y="2752253"/>
            <a:ext cx="593246" cy="2236"/>
          </a:xfrm>
          <a:prstGeom prst="line">
            <a:avLst/>
          </a:prstGeom>
          <a:ln w="158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67" name="Connecteur droit 66">
            <a:extLst>
              <a:ext uri="{FF2B5EF4-FFF2-40B4-BE49-F238E27FC236}">
                <a16:creationId xmlns:a16="http://schemas.microsoft.com/office/drawing/2014/main" id="{DF3B54E4-76CB-E59E-19E7-7144D246D454}"/>
              </a:ext>
            </a:extLst>
          </p:cNvPr>
          <p:cNvCxnSpPr>
            <a:cxnSpLocks/>
          </p:cNvCxnSpPr>
          <p:nvPr/>
        </p:nvCxnSpPr>
        <p:spPr>
          <a:xfrm>
            <a:off x="8582025" y="2760635"/>
            <a:ext cx="405772" cy="0"/>
          </a:xfrm>
          <a:prstGeom prst="line">
            <a:avLst/>
          </a:prstGeom>
          <a:ln w="158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
        <p:nvSpPr>
          <p:cNvPr id="68" name="ZoneTexte 67">
            <a:extLst>
              <a:ext uri="{FF2B5EF4-FFF2-40B4-BE49-F238E27FC236}">
                <a16:creationId xmlns:a16="http://schemas.microsoft.com/office/drawing/2014/main" id="{8D028543-9091-72C9-97ED-1D3CC701BF90}"/>
              </a:ext>
            </a:extLst>
          </p:cNvPr>
          <p:cNvSpPr txBox="1"/>
          <p:nvPr/>
        </p:nvSpPr>
        <p:spPr>
          <a:xfrm>
            <a:off x="5303098" y="3281282"/>
            <a:ext cx="1995739" cy="400110"/>
          </a:xfrm>
          <a:prstGeom prst="rect">
            <a:avLst/>
          </a:prstGeom>
          <a:noFill/>
        </p:spPr>
        <p:txBody>
          <a:bodyPr wrap="none" rtlCol="0">
            <a:spAutoFit/>
          </a:bodyPr>
          <a:lstStyle/>
          <a:p>
            <a:r>
              <a:rPr lang="fr-FR" sz="2000" dirty="0">
                <a:solidFill>
                  <a:srgbClr val="035538"/>
                </a:solidFill>
              </a:rPr>
              <a:t>Gestion de projet</a:t>
            </a:r>
          </a:p>
        </p:txBody>
      </p:sp>
      <p:pic>
        <p:nvPicPr>
          <p:cNvPr id="70" name="Graphique 69" descr="Bouclier coche contour">
            <a:extLst>
              <a:ext uri="{FF2B5EF4-FFF2-40B4-BE49-F238E27FC236}">
                <a16:creationId xmlns:a16="http://schemas.microsoft.com/office/drawing/2014/main" id="{CBE9D792-55BA-C09A-93A3-5F2CC129BDF9}"/>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9145017" y="2124764"/>
            <a:ext cx="992111" cy="992111"/>
          </a:xfrm>
          <a:prstGeom prst="rect">
            <a:avLst/>
          </a:prstGeom>
        </p:spPr>
      </p:pic>
      <p:pic>
        <p:nvPicPr>
          <p:cNvPr id="72" name="Graphique 71" descr="Terminal Cmd avec un remplissage uni">
            <a:extLst>
              <a:ext uri="{FF2B5EF4-FFF2-40B4-BE49-F238E27FC236}">
                <a16:creationId xmlns:a16="http://schemas.microsoft.com/office/drawing/2014/main" id="{41E1C263-6DF2-1983-32BF-E82CBCE6F9CA}"/>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7472625" y="2141840"/>
            <a:ext cx="974097" cy="974097"/>
          </a:xfrm>
          <a:prstGeom prst="rect">
            <a:avLst/>
          </a:prstGeom>
        </p:spPr>
      </p:pic>
      <p:pic>
        <p:nvPicPr>
          <p:cNvPr id="74" name="Graphique 73" descr="Conseil d’administration avec un remplissage uni">
            <a:extLst>
              <a:ext uri="{FF2B5EF4-FFF2-40B4-BE49-F238E27FC236}">
                <a16:creationId xmlns:a16="http://schemas.microsoft.com/office/drawing/2014/main" id="{BFCFB5DE-9582-9AEF-7D65-15800DDCEDB3}"/>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5876820" y="2234734"/>
            <a:ext cx="850906" cy="850906"/>
          </a:xfrm>
          <a:prstGeom prst="rect">
            <a:avLst/>
          </a:prstGeom>
        </p:spPr>
      </p:pic>
      <p:sp>
        <p:nvSpPr>
          <p:cNvPr id="94" name="ZoneTexte 93">
            <a:extLst>
              <a:ext uri="{FF2B5EF4-FFF2-40B4-BE49-F238E27FC236}">
                <a16:creationId xmlns:a16="http://schemas.microsoft.com/office/drawing/2014/main" id="{45CDA74B-A775-FBB4-0D7C-DE388D1AED2D}"/>
              </a:ext>
            </a:extLst>
          </p:cNvPr>
          <p:cNvSpPr txBox="1"/>
          <p:nvPr/>
        </p:nvSpPr>
        <p:spPr>
          <a:xfrm>
            <a:off x="501893" y="339110"/>
            <a:ext cx="6527557" cy="707886"/>
          </a:xfrm>
          <a:prstGeom prst="rect">
            <a:avLst/>
          </a:prstGeom>
          <a:solidFill>
            <a:schemeClr val="bg1"/>
          </a:solidFill>
        </p:spPr>
        <p:txBody>
          <a:bodyPr wrap="square" rtlCol="0">
            <a:spAutoFit/>
          </a:bodyPr>
          <a:lstStyle/>
          <a:p>
            <a:r>
              <a:rPr lang="fr-FR" sz="4000" b="1" dirty="0"/>
              <a:t>Déroulé de la présentation</a:t>
            </a:r>
            <a:endParaRPr lang="fr-FR" b="1" dirty="0"/>
          </a:p>
        </p:txBody>
      </p:sp>
    </p:spTree>
    <p:extLst>
      <p:ext uri="{BB962C8B-B14F-4D97-AF65-F5344CB8AC3E}">
        <p14:creationId xmlns:p14="http://schemas.microsoft.com/office/powerpoint/2010/main" val="1294746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par>
                                <p:cTn id="19" presetID="10"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fade">
                                      <p:cBhvr>
                                        <p:cTn id="24" dur="500"/>
                                        <p:tgtEl>
                                          <p:spTgt spid="17"/>
                                        </p:tgtEl>
                                      </p:cBhvr>
                                    </p:animEffect>
                                  </p:childTnLst>
                                </p:cTn>
                              </p:par>
                              <p:par>
                                <p:cTn id="25" presetID="10" presetClass="entr" presetSubtype="0" fill="hold" nodeType="withEffect">
                                  <p:stCondLst>
                                    <p:cond delay="0"/>
                                  </p:stCondLst>
                                  <p:childTnLst>
                                    <p:set>
                                      <p:cBhvr>
                                        <p:cTn id="26" dur="1" fill="hold">
                                          <p:stCondLst>
                                            <p:cond delay="0"/>
                                          </p:stCondLst>
                                        </p:cTn>
                                        <p:tgtEl>
                                          <p:spTgt spid="63"/>
                                        </p:tgtEl>
                                        <p:attrNameLst>
                                          <p:attrName>style.visibility</p:attrName>
                                        </p:attrNameLst>
                                      </p:cBhvr>
                                      <p:to>
                                        <p:strVal val="visible"/>
                                      </p:to>
                                    </p:set>
                                    <p:animEffect transition="in" filter="fade">
                                      <p:cBhvr>
                                        <p:cTn id="27" dur="500"/>
                                        <p:tgtEl>
                                          <p:spTgt spid="6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
                                        </p:tgtEl>
                                        <p:attrNameLst>
                                          <p:attrName>style.visibility</p:attrName>
                                        </p:attrNameLst>
                                      </p:cBhvr>
                                      <p:to>
                                        <p:strVal val="visible"/>
                                      </p:to>
                                    </p:set>
                                    <p:animEffect transition="in" filter="fade">
                                      <p:cBhvr>
                                        <p:cTn id="32" dur="500"/>
                                        <p:tgtEl>
                                          <p:spTgt spid="2"/>
                                        </p:tgtEl>
                                      </p:cBhvr>
                                    </p:animEffect>
                                  </p:childTnLst>
                                </p:cTn>
                              </p:par>
                              <p:par>
                                <p:cTn id="33" presetID="10" presetClass="entr" presetSubtype="0" fill="hold" nodeType="withEffect">
                                  <p:stCondLst>
                                    <p:cond delay="0"/>
                                  </p:stCondLst>
                                  <p:childTnLst>
                                    <p:set>
                                      <p:cBhvr>
                                        <p:cTn id="34" dur="1" fill="hold">
                                          <p:stCondLst>
                                            <p:cond delay="0"/>
                                          </p:stCondLst>
                                        </p:cTn>
                                        <p:tgtEl>
                                          <p:spTgt spid="3"/>
                                        </p:tgtEl>
                                        <p:attrNameLst>
                                          <p:attrName>style.visibility</p:attrName>
                                        </p:attrNameLst>
                                      </p:cBhvr>
                                      <p:to>
                                        <p:strVal val="visible"/>
                                      </p:to>
                                    </p:set>
                                    <p:animEffect transition="in" filter="fade">
                                      <p:cBhvr>
                                        <p:cTn id="35" dur="500"/>
                                        <p:tgtEl>
                                          <p:spTgt spid="3"/>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2"/>
                                        </p:tgtEl>
                                        <p:attrNameLst>
                                          <p:attrName>style.visibility</p:attrName>
                                        </p:attrNameLst>
                                      </p:cBhvr>
                                      <p:to>
                                        <p:strVal val="visible"/>
                                      </p:to>
                                    </p:set>
                                    <p:animEffect transition="in" filter="fade">
                                      <p:cBhvr>
                                        <p:cTn id="38" dur="500"/>
                                        <p:tgtEl>
                                          <p:spTgt spid="32"/>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6"/>
                                        </p:tgtEl>
                                        <p:attrNameLst>
                                          <p:attrName>style.visibility</p:attrName>
                                        </p:attrNameLst>
                                      </p:cBhvr>
                                      <p:to>
                                        <p:strVal val="visible"/>
                                      </p:to>
                                    </p:set>
                                    <p:animEffect transition="in" filter="fade">
                                      <p:cBhvr>
                                        <p:cTn id="41" dur="500"/>
                                        <p:tgtEl>
                                          <p:spTgt spid="36"/>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9"/>
                                        </p:tgtEl>
                                        <p:attrNameLst>
                                          <p:attrName>style.visibility</p:attrName>
                                        </p:attrNameLst>
                                      </p:cBhvr>
                                      <p:to>
                                        <p:strVal val="visible"/>
                                      </p:to>
                                    </p:set>
                                    <p:animEffect transition="in" filter="fade">
                                      <p:cBhvr>
                                        <p:cTn id="44" dur="500"/>
                                        <p:tgtEl>
                                          <p:spTgt spid="39"/>
                                        </p:tgtEl>
                                      </p:cBhvr>
                                    </p:animEffect>
                                  </p:childTnLst>
                                </p:cTn>
                              </p:par>
                              <p:par>
                                <p:cTn id="45" presetID="10" presetClass="entr" presetSubtype="0" fill="hold" nodeType="withEffect">
                                  <p:stCondLst>
                                    <p:cond delay="0"/>
                                  </p:stCondLst>
                                  <p:childTnLst>
                                    <p:set>
                                      <p:cBhvr>
                                        <p:cTn id="46" dur="1" fill="hold">
                                          <p:stCondLst>
                                            <p:cond delay="0"/>
                                          </p:stCondLst>
                                        </p:cTn>
                                        <p:tgtEl>
                                          <p:spTgt spid="40"/>
                                        </p:tgtEl>
                                        <p:attrNameLst>
                                          <p:attrName>style.visibility</p:attrName>
                                        </p:attrNameLst>
                                      </p:cBhvr>
                                      <p:to>
                                        <p:strVal val="visible"/>
                                      </p:to>
                                    </p:set>
                                    <p:animEffect transition="in" filter="fade">
                                      <p:cBhvr>
                                        <p:cTn id="47" dur="500"/>
                                        <p:tgtEl>
                                          <p:spTgt spid="40"/>
                                        </p:tgtEl>
                                      </p:cBhvr>
                                    </p:animEffect>
                                  </p:childTnLst>
                                </p:cTn>
                              </p:par>
                              <p:par>
                                <p:cTn id="48" presetID="10" presetClass="entr" presetSubtype="0" fill="hold" nodeType="withEffect">
                                  <p:stCondLst>
                                    <p:cond delay="0"/>
                                  </p:stCondLst>
                                  <p:childTnLst>
                                    <p:set>
                                      <p:cBhvr>
                                        <p:cTn id="49" dur="1" fill="hold">
                                          <p:stCondLst>
                                            <p:cond delay="0"/>
                                          </p:stCondLst>
                                        </p:cTn>
                                        <p:tgtEl>
                                          <p:spTgt spid="43"/>
                                        </p:tgtEl>
                                        <p:attrNameLst>
                                          <p:attrName>style.visibility</p:attrName>
                                        </p:attrNameLst>
                                      </p:cBhvr>
                                      <p:to>
                                        <p:strVal val="visible"/>
                                      </p:to>
                                    </p:set>
                                    <p:animEffect transition="in" filter="fade">
                                      <p:cBhvr>
                                        <p:cTn id="50" dur="500"/>
                                        <p:tgtEl>
                                          <p:spTgt spid="43"/>
                                        </p:tgtEl>
                                      </p:cBhvr>
                                    </p:animEffect>
                                  </p:childTnLst>
                                </p:cTn>
                              </p:par>
                              <p:par>
                                <p:cTn id="51" presetID="10" presetClass="entr" presetSubtype="0" fill="hold" nodeType="withEffect">
                                  <p:stCondLst>
                                    <p:cond delay="0"/>
                                  </p:stCondLst>
                                  <p:childTnLst>
                                    <p:set>
                                      <p:cBhvr>
                                        <p:cTn id="52" dur="1" fill="hold">
                                          <p:stCondLst>
                                            <p:cond delay="0"/>
                                          </p:stCondLst>
                                        </p:cTn>
                                        <p:tgtEl>
                                          <p:spTgt spid="64"/>
                                        </p:tgtEl>
                                        <p:attrNameLst>
                                          <p:attrName>style.visibility</p:attrName>
                                        </p:attrNameLst>
                                      </p:cBhvr>
                                      <p:to>
                                        <p:strVal val="visible"/>
                                      </p:to>
                                    </p:set>
                                    <p:animEffect transition="in" filter="fade">
                                      <p:cBhvr>
                                        <p:cTn id="53" dur="500"/>
                                        <p:tgtEl>
                                          <p:spTgt spid="64"/>
                                        </p:tgtEl>
                                      </p:cBhvr>
                                    </p:animEffect>
                                  </p:childTnLst>
                                </p:cTn>
                              </p:par>
                              <p:par>
                                <p:cTn id="54" presetID="10" presetClass="entr" presetSubtype="0" fill="hold" nodeType="withEffect">
                                  <p:stCondLst>
                                    <p:cond delay="0"/>
                                  </p:stCondLst>
                                  <p:childTnLst>
                                    <p:set>
                                      <p:cBhvr>
                                        <p:cTn id="55" dur="1" fill="hold">
                                          <p:stCondLst>
                                            <p:cond delay="0"/>
                                          </p:stCondLst>
                                        </p:cTn>
                                        <p:tgtEl>
                                          <p:spTgt spid="65"/>
                                        </p:tgtEl>
                                        <p:attrNameLst>
                                          <p:attrName>style.visibility</p:attrName>
                                        </p:attrNameLst>
                                      </p:cBhvr>
                                      <p:to>
                                        <p:strVal val="visible"/>
                                      </p:to>
                                    </p:set>
                                    <p:animEffect transition="in" filter="fade">
                                      <p:cBhvr>
                                        <p:cTn id="56" dur="500"/>
                                        <p:tgtEl>
                                          <p:spTgt spid="65"/>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74"/>
                                        </p:tgtEl>
                                        <p:attrNameLst>
                                          <p:attrName>style.visibility</p:attrName>
                                        </p:attrNameLst>
                                      </p:cBhvr>
                                      <p:to>
                                        <p:strVal val="visible"/>
                                      </p:to>
                                    </p:set>
                                    <p:animEffect transition="in" filter="fade">
                                      <p:cBhvr>
                                        <p:cTn id="61" dur="500"/>
                                        <p:tgtEl>
                                          <p:spTgt spid="74"/>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59"/>
                                        </p:tgtEl>
                                        <p:attrNameLst>
                                          <p:attrName>style.visibility</p:attrName>
                                        </p:attrNameLst>
                                      </p:cBhvr>
                                      <p:to>
                                        <p:strVal val="visible"/>
                                      </p:to>
                                    </p:set>
                                    <p:animEffect transition="in" filter="fade">
                                      <p:cBhvr>
                                        <p:cTn id="64" dur="500"/>
                                        <p:tgtEl>
                                          <p:spTgt spid="59"/>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68"/>
                                        </p:tgtEl>
                                        <p:attrNameLst>
                                          <p:attrName>style.visibility</p:attrName>
                                        </p:attrNameLst>
                                      </p:cBhvr>
                                      <p:to>
                                        <p:strVal val="visible"/>
                                      </p:to>
                                    </p:set>
                                    <p:animEffect transition="in" filter="fade">
                                      <p:cBhvr>
                                        <p:cTn id="67" dur="500"/>
                                        <p:tgtEl>
                                          <p:spTgt spid="68"/>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61"/>
                                        </p:tgtEl>
                                        <p:attrNameLst>
                                          <p:attrName>style.visibility</p:attrName>
                                        </p:attrNameLst>
                                      </p:cBhvr>
                                      <p:to>
                                        <p:strVal val="visible"/>
                                      </p:to>
                                    </p:set>
                                    <p:animEffect transition="in" filter="fade">
                                      <p:cBhvr>
                                        <p:cTn id="72" dur="500"/>
                                        <p:tgtEl>
                                          <p:spTgt spid="61"/>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18"/>
                                        </p:tgtEl>
                                        <p:attrNameLst>
                                          <p:attrName>style.visibility</p:attrName>
                                        </p:attrNameLst>
                                      </p:cBhvr>
                                      <p:to>
                                        <p:strVal val="visible"/>
                                      </p:to>
                                    </p:set>
                                    <p:animEffect transition="in" filter="fade">
                                      <p:cBhvr>
                                        <p:cTn id="77" dur="500"/>
                                        <p:tgtEl>
                                          <p:spTgt spid="18"/>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19"/>
                                        </p:tgtEl>
                                        <p:attrNameLst>
                                          <p:attrName>style.visibility</p:attrName>
                                        </p:attrNameLst>
                                      </p:cBhvr>
                                      <p:to>
                                        <p:strVal val="visible"/>
                                      </p:to>
                                    </p:set>
                                    <p:animEffect transition="in" filter="fade">
                                      <p:cBhvr>
                                        <p:cTn id="80" dur="500"/>
                                        <p:tgtEl>
                                          <p:spTgt spid="19"/>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29"/>
                                        </p:tgtEl>
                                        <p:attrNameLst>
                                          <p:attrName>style.visibility</p:attrName>
                                        </p:attrNameLst>
                                      </p:cBhvr>
                                      <p:to>
                                        <p:strVal val="visible"/>
                                      </p:to>
                                    </p:set>
                                    <p:animEffect transition="in" filter="fade">
                                      <p:cBhvr>
                                        <p:cTn id="83" dur="500"/>
                                        <p:tgtEl>
                                          <p:spTgt spid="29"/>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31"/>
                                        </p:tgtEl>
                                        <p:attrNameLst>
                                          <p:attrName>style.visibility</p:attrName>
                                        </p:attrNameLst>
                                      </p:cBhvr>
                                      <p:to>
                                        <p:strVal val="visible"/>
                                      </p:to>
                                    </p:set>
                                    <p:animEffect transition="in" filter="fade">
                                      <p:cBhvr>
                                        <p:cTn id="86" dur="500"/>
                                        <p:tgtEl>
                                          <p:spTgt spid="31"/>
                                        </p:tgtEl>
                                      </p:cBhvr>
                                    </p:animEffect>
                                  </p:childTnLst>
                                </p:cTn>
                              </p:par>
                              <p:par>
                                <p:cTn id="87" presetID="10" presetClass="entr" presetSubtype="0" fill="hold" nodeType="withEffect">
                                  <p:stCondLst>
                                    <p:cond delay="0"/>
                                  </p:stCondLst>
                                  <p:childTnLst>
                                    <p:set>
                                      <p:cBhvr>
                                        <p:cTn id="88" dur="1" fill="hold">
                                          <p:stCondLst>
                                            <p:cond delay="0"/>
                                          </p:stCondLst>
                                        </p:cTn>
                                        <p:tgtEl>
                                          <p:spTgt spid="47"/>
                                        </p:tgtEl>
                                        <p:attrNameLst>
                                          <p:attrName>style.visibility</p:attrName>
                                        </p:attrNameLst>
                                      </p:cBhvr>
                                      <p:to>
                                        <p:strVal val="visible"/>
                                      </p:to>
                                    </p:set>
                                    <p:animEffect transition="in" filter="fade">
                                      <p:cBhvr>
                                        <p:cTn id="89" dur="500"/>
                                        <p:tgtEl>
                                          <p:spTgt spid="47"/>
                                        </p:tgtEl>
                                      </p:cBhvr>
                                    </p:animEffect>
                                  </p:childTnLst>
                                </p:cTn>
                              </p:par>
                              <p:par>
                                <p:cTn id="90" presetID="10" presetClass="entr" presetSubtype="0" fill="hold" nodeType="withEffect">
                                  <p:stCondLst>
                                    <p:cond delay="0"/>
                                  </p:stCondLst>
                                  <p:childTnLst>
                                    <p:set>
                                      <p:cBhvr>
                                        <p:cTn id="91" dur="1" fill="hold">
                                          <p:stCondLst>
                                            <p:cond delay="0"/>
                                          </p:stCondLst>
                                        </p:cTn>
                                        <p:tgtEl>
                                          <p:spTgt spid="48"/>
                                        </p:tgtEl>
                                        <p:attrNameLst>
                                          <p:attrName>style.visibility</p:attrName>
                                        </p:attrNameLst>
                                      </p:cBhvr>
                                      <p:to>
                                        <p:strVal val="visible"/>
                                      </p:to>
                                    </p:set>
                                    <p:animEffect transition="in" filter="fade">
                                      <p:cBhvr>
                                        <p:cTn id="92" dur="500"/>
                                        <p:tgtEl>
                                          <p:spTgt spid="48"/>
                                        </p:tgtEl>
                                      </p:cBhvr>
                                    </p:animEffect>
                                  </p:childTnLst>
                                </p:cTn>
                              </p:par>
                              <p:par>
                                <p:cTn id="93" presetID="10" presetClass="entr" presetSubtype="0" fill="hold" nodeType="withEffect">
                                  <p:stCondLst>
                                    <p:cond delay="0"/>
                                  </p:stCondLst>
                                  <p:childTnLst>
                                    <p:set>
                                      <p:cBhvr>
                                        <p:cTn id="94" dur="1" fill="hold">
                                          <p:stCondLst>
                                            <p:cond delay="0"/>
                                          </p:stCondLst>
                                        </p:cTn>
                                        <p:tgtEl>
                                          <p:spTgt spid="67"/>
                                        </p:tgtEl>
                                        <p:attrNameLst>
                                          <p:attrName>style.visibility</p:attrName>
                                        </p:attrNameLst>
                                      </p:cBhvr>
                                      <p:to>
                                        <p:strVal val="visible"/>
                                      </p:to>
                                    </p:set>
                                    <p:animEffect transition="in" filter="fade">
                                      <p:cBhvr>
                                        <p:cTn id="95" dur="500"/>
                                        <p:tgtEl>
                                          <p:spTgt spid="67"/>
                                        </p:tgtEl>
                                      </p:cBhvr>
                                    </p:animEffect>
                                  </p:childTnLst>
                                </p:cTn>
                              </p:par>
                              <p:par>
                                <p:cTn id="96" presetID="10" presetClass="entr" presetSubtype="0" fill="hold" nodeType="withEffect">
                                  <p:stCondLst>
                                    <p:cond delay="0"/>
                                  </p:stCondLst>
                                  <p:childTnLst>
                                    <p:set>
                                      <p:cBhvr>
                                        <p:cTn id="97" dur="1" fill="hold">
                                          <p:stCondLst>
                                            <p:cond delay="0"/>
                                          </p:stCondLst>
                                        </p:cTn>
                                        <p:tgtEl>
                                          <p:spTgt spid="72"/>
                                        </p:tgtEl>
                                        <p:attrNameLst>
                                          <p:attrName>style.visibility</p:attrName>
                                        </p:attrNameLst>
                                      </p:cBhvr>
                                      <p:to>
                                        <p:strVal val="visible"/>
                                      </p:to>
                                    </p:set>
                                    <p:animEffect transition="in" filter="fade">
                                      <p:cBhvr>
                                        <p:cTn id="98" dur="500"/>
                                        <p:tgtEl>
                                          <p:spTgt spid="72"/>
                                        </p:tgtEl>
                                      </p:cBhvr>
                                    </p:animEffect>
                                  </p:childTnLst>
                                </p:cTn>
                              </p:par>
                            </p:childTnLst>
                          </p:cTn>
                        </p:par>
                      </p:childTnLst>
                    </p:cTn>
                  </p:par>
                  <p:par>
                    <p:cTn id="99" fill="hold">
                      <p:stCondLst>
                        <p:cond delay="indefinite"/>
                      </p:stCondLst>
                      <p:childTnLst>
                        <p:par>
                          <p:cTn id="100" fill="hold">
                            <p:stCondLst>
                              <p:cond delay="0"/>
                            </p:stCondLst>
                            <p:childTnLst>
                              <p:par>
                                <p:cTn id="101" presetID="10" presetClass="entr" presetSubtype="0" fill="hold" grpId="0" nodeType="clickEffect">
                                  <p:stCondLst>
                                    <p:cond delay="0"/>
                                  </p:stCondLst>
                                  <p:childTnLst>
                                    <p:set>
                                      <p:cBhvr>
                                        <p:cTn id="102" dur="1" fill="hold">
                                          <p:stCondLst>
                                            <p:cond delay="0"/>
                                          </p:stCondLst>
                                        </p:cTn>
                                        <p:tgtEl>
                                          <p:spTgt spid="27"/>
                                        </p:tgtEl>
                                        <p:attrNameLst>
                                          <p:attrName>style.visibility</p:attrName>
                                        </p:attrNameLst>
                                      </p:cBhvr>
                                      <p:to>
                                        <p:strVal val="visible"/>
                                      </p:to>
                                    </p:set>
                                    <p:animEffect transition="in" filter="fade">
                                      <p:cBhvr>
                                        <p:cTn id="103" dur="500"/>
                                        <p:tgtEl>
                                          <p:spTgt spid="27"/>
                                        </p:tgtEl>
                                      </p:cBhvr>
                                    </p:animEffect>
                                  </p:childTnLst>
                                </p:cTn>
                              </p:par>
                              <p:par>
                                <p:cTn id="104" presetID="10" presetClass="entr" presetSubtype="0" fill="hold" grpId="0" nodeType="withEffect">
                                  <p:stCondLst>
                                    <p:cond delay="0"/>
                                  </p:stCondLst>
                                  <p:childTnLst>
                                    <p:set>
                                      <p:cBhvr>
                                        <p:cTn id="105" dur="1" fill="hold">
                                          <p:stCondLst>
                                            <p:cond delay="0"/>
                                          </p:stCondLst>
                                        </p:cTn>
                                        <p:tgtEl>
                                          <p:spTgt spid="33"/>
                                        </p:tgtEl>
                                        <p:attrNameLst>
                                          <p:attrName>style.visibility</p:attrName>
                                        </p:attrNameLst>
                                      </p:cBhvr>
                                      <p:to>
                                        <p:strVal val="visible"/>
                                      </p:to>
                                    </p:set>
                                    <p:animEffect transition="in" filter="fade">
                                      <p:cBhvr>
                                        <p:cTn id="106" dur="500"/>
                                        <p:tgtEl>
                                          <p:spTgt spid="33"/>
                                        </p:tgtEl>
                                      </p:cBhvr>
                                    </p:animEffect>
                                  </p:childTnLst>
                                </p:cTn>
                              </p:par>
                              <p:par>
                                <p:cTn id="107" presetID="10" presetClass="entr" presetSubtype="0" fill="hold" nodeType="withEffect">
                                  <p:stCondLst>
                                    <p:cond delay="0"/>
                                  </p:stCondLst>
                                  <p:childTnLst>
                                    <p:set>
                                      <p:cBhvr>
                                        <p:cTn id="108" dur="1" fill="hold">
                                          <p:stCondLst>
                                            <p:cond delay="0"/>
                                          </p:stCondLst>
                                        </p:cTn>
                                        <p:tgtEl>
                                          <p:spTgt spid="70"/>
                                        </p:tgtEl>
                                        <p:attrNameLst>
                                          <p:attrName>style.visibility</p:attrName>
                                        </p:attrNameLst>
                                      </p:cBhvr>
                                      <p:to>
                                        <p:strVal val="visible"/>
                                      </p:to>
                                    </p:set>
                                    <p:animEffect transition="in" filter="fade">
                                      <p:cBhvr>
                                        <p:cTn id="109" dur="500"/>
                                        <p:tgtEl>
                                          <p:spTgt spid="70"/>
                                        </p:tgtEl>
                                      </p:cBhvr>
                                    </p:animEffect>
                                  </p:childTnLst>
                                </p:cTn>
                              </p:par>
                            </p:childTnLst>
                          </p:cTn>
                        </p:par>
                      </p:childTnLst>
                    </p:cTn>
                  </p:par>
                  <p:par>
                    <p:cTn id="110" fill="hold">
                      <p:stCondLst>
                        <p:cond delay="indefinite"/>
                      </p:stCondLst>
                      <p:childTnLst>
                        <p:par>
                          <p:cTn id="111" fill="hold">
                            <p:stCondLst>
                              <p:cond delay="0"/>
                            </p:stCondLst>
                            <p:childTnLst>
                              <p:par>
                                <p:cTn id="112" presetID="10" presetClass="entr" presetSubtype="0" fill="hold" grpId="0" nodeType="clickEffect">
                                  <p:stCondLst>
                                    <p:cond delay="0"/>
                                  </p:stCondLst>
                                  <p:childTnLst>
                                    <p:set>
                                      <p:cBhvr>
                                        <p:cTn id="113" dur="1" fill="hold">
                                          <p:stCondLst>
                                            <p:cond delay="0"/>
                                          </p:stCondLst>
                                        </p:cTn>
                                        <p:tgtEl>
                                          <p:spTgt spid="11"/>
                                        </p:tgtEl>
                                        <p:attrNameLst>
                                          <p:attrName>style.visibility</p:attrName>
                                        </p:attrNameLst>
                                      </p:cBhvr>
                                      <p:to>
                                        <p:strVal val="visible"/>
                                      </p:to>
                                    </p:set>
                                    <p:animEffect transition="in" filter="fade">
                                      <p:cBhvr>
                                        <p:cTn id="114" dur="500"/>
                                        <p:tgtEl>
                                          <p:spTgt spid="11"/>
                                        </p:tgtEl>
                                      </p:cBhvr>
                                    </p:animEffect>
                                  </p:childTnLst>
                                </p:cTn>
                              </p:par>
                              <p:par>
                                <p:cTn id="115" presetID="10" presetClass="entr" presetSubtype="0" fill="hold" nodeType="withEffect">
                                  <p:stCondLst>
                                    <p:cond delay="0"/>
                                  </p:stCondLst>
                                  <p:childTnLst>
                                    <p:set>
                                      <p:cBhvr>
                                        <p:cTn id="116" dur="1" fill="hold">
                                          <p:stCondLst>
                                            <p:cond delay="0"/>
                                          </p:stCondLst>
                                        </p:cTn>
                                        <p:tgtEl>
                                          <p:spTgt spid="14"/>
                                        </p:tgtEl>
                                        <p:attrNameLst>
                                          <p:attrName>style.visibility</p:attrName>
                                        </p:attrNameLst>
                                      </p:cBhvr>
                                      <p:to>
                                        <p:strVal val="visible"/>
                                      </p:to>
                                    </p:set>
                                    <p:animEffect transition="in" filter="fade">
                                      <p:cBhvr>
                                        <p:cTn id="117" dur="500"/>
                                        <p:tgtEl>
                                          <p:spTgt spid="14"/>
                                        </p:tgtEl>
                                      </p:cBhvr>
                                    </p:animEffect>
                                  </p:childTnLst>
                                </p:cTn>
                              </p:par>
                              <p:par>
                                <p:cTn id="118" presetID="10" presetClass="entr" presetSubtype="0" fill="hold" nodeType="withEffect">
                                  <p:stCondLst>
                                    <p:cond delay="0"/>
                                  </p:stCondLst>
                                  <p:childTnLst>
                                    <p:set>
                                      <p:cBhvr>
                                        <p:cTn id="119" dur="1" fill="hold">
                                          <p:stCondLst>
                                            <p:cond delay="0"/>
                                          </p:stCondLst>
                                        </p:cTn>
                                        <p:tgtEl>
                                          <p:spTgt spid="15"/>
                                        </p:tgtEl>
                                        <p:attrNameLst>
                                          <p:attrName>style.visibility</p:attrName>
                                        </p:attrNameLst>
                                      </p:cBhvr>
                                      <p:to>
                                        <p:strVal val="visible"/>
                                      </p:to>
                                    </p:set>
                                    <p:animEffect transition="in" filter="fade">
                                      <p:cBhvr>
                                        <p:cTn id="120" dur="500"/>
                                        <p:tgtEl>
                                          <p:spTgt spid="15"/>
                                        </p:tgtEl>
                                      </p:cBhvr>
                                    </p:animEffect>
                                  </p:childTnLst>
                                </p:cTn>
                              </p:par>
                              <p:par>
                                <p:cTn id="121" presetID="10" presetClass="entr" presetSubtype="0" fill="hold" grpId="0" nodeType="withEffect">
                                  <p:stCondLst>
                                    <p:cond delay="0"/>
                                  </p:stCondLst>
                                  <p:childTnLst>
                                    <p:set>
                                      <p:cBhvr>
                                        <p:cTn id="122" dur="1" fill="hold">
                                          <p:stCondLst>
                                            <p:cond delay="0"/>
                                          </p:stCondLst>
                                        </p:cTn>
                                        <p:tgtEl>
                                          <p:spTgt spid="20"/>
                                        </p:tgtEl>
                                        <p:attrNameLst>
                                          <p:attrName>style.visibility</p:attrName>
                                        </p:attrNameLst>
                                      </p:cBhvr>
                                      <p:to>
                                        <p:strVal val="visible"/>
                                      </p:to>
                                    </p:set>
                                    <p:animEffect transition="in" filter="fade">
                                      <p:cBhvr>
                                        <p:cTn id="123" dur="500"/>
                                        <p:tgtEl>
                                          <p:spTgt spid="20"/>
                                        </p:tgtEl>
                                      </p:cBhvr>
                                    </p:animEffect>
                                  </p:childTnLst>
                                </p:cTn>
                              </p:par>
                              <p:par>
                                <p:cTn id="124" presetID="10" presetClass="entr" presetSubtype="0" fill="hold" nodeType="withEffect">
                                  <p:stCondLst>
                                    <p:cond delay="0"/>
                                  </p:stCondLst>
                                  <p:childTnLst>
                                    <p:set>
                                      <p:cBhvr>
                                        <p:cTn id="125" dur="1" fill="hold">
                                          <p:stCondLst>
                                            <p:cond delay="0"/>
                                          </p:stCondLst>
                                        </p:cTn>
                                        <p:tgtEl>
                                          <p:spTgt spid="66"/>
                                        </p:tgtEl>
                                        <p:attrNameLst>
                                          <p:attrName>style.visibility</p:attrName>
                                        </p:attrNameLst>
                                      </p:cBhvr>
                                      <p:to>
                                        <p:strVal val="visible"/>
                                      </p:to>
                                    </p:set>
                                    <p:animEffect transition="in" filter="fade">
                                      <p:cBhvr>
                                        <p:cTn id="126" dur="5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11" grpId="0" animBg="1"/>
      <p:bldP spid="16" grpId="0"/>
      <p:bldP spid="17" grpId="0"/>
      <p:bldP spid="18" grpId="0"/>
      <p:bldP spid="19" grpId="0"/>
      <p:bldP spid="20" grpId="0"/>
      <p:bldP spid="2" grpId="0" animBg="1"/>
      <p:bldP spid="27" grpId="0" animBg="1"/>
      <p:bldP spid="29" grpId="0" animBg="1"/>
      <p:bldP spid="31" grpId="0"/>
      <p:bldP spid="32" grpId="0"/>
      <p:bldP spid="33" grpId="0"/>
      <p:bldP spid="36" grpId="0"/>
      <p:bldP spid="39" grpId="0"/>
      <p:bldP spid="59" grpId="0" animBg="1"/>
      <p:bldP spid="68"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id="{5C355E1F-2F57-FF8C-B233-5B2339703C27}"/>
              </a:ext>
            </a:extLst>
          </p:cNvPr>
          <p:cNvSpPr txBox="1"/>
          <p:nvPr/>
        </p:nvSpPr>
        <p:spPr>
          <a:xfrm>
            <a:off x="168518" y="1032914"/>
            <a:ext cx="2836061" cy="523220"/>
          </a:xfrm>
          <a:prstGeom prst="rect">
            <a:avLst/>
          </a:prstGeom>
          <a:noFill/>
        </p:spPr>
        <p:txBody>
          <a:bodyPr wrap="square" rtlCol="0">
            <a:spAutoFit/>
          </a:bodyPr>
          <a:lstStyle/>
          <a:p>
            <a:r>
              <a:rPr lang="fr-FR" sz="2800" b="1" dirty="0"/>
              <a:t>Back-end - Tests</a:t>
            </a:r>
            <a:endParaRPr lang="fr-FR" sz="1200" b="1" dirty="0"/>
          </a:p>
        </p:txBody>
      </p:sp>
      <p:sp>
        <p:nvSpPr>
          <p:cNvPr id="7" name="ZoneTexte 6">
            <a:extLst>
              <a:ext uri="{FF2B5EF4-FFF2-40B4-BE49-F238E27FC236}">
                <a16:creationId xmlns:a16="http://schemas.microsoft.com/office/drawing/2014/main" id="{3564949E-8CE5-BE4D-877E-079A51FE5105}"/>
              </a:ext>
            </a:extLst>
          </p:cNvPr>
          <p:cNvSpPr txBox="1"/>
          <p:nvPr/>
        </p:nvSpPr>
        <p:spPr>
          <a:xfrm>
            <a:off x="501894" y="339110"/>
            <a:ext cx="3879606" cy="707886"/>
          </a:xfrm>
          <a:prstGeom prst="rect">
            <a:avLst/>
          </a:prstGeom>
          <a:solidFill>
            <a:schemeClr val="bg1"/>
          </a:solidFill>
        </p:spPr>
        <p:txBody>
          <a:bodyPr wrap="square" rtlCol="0">
            <a:spAutoFit/>
          </a:bodyPr>
          <a:lstStyle/>
          <a:p>
            <a:r>
              <a:rPr lang="fr-FR" sz="4000" b="1" dirty="0"/>
              <a:t>Développements</a:t>
            </a:r>
            <a:endParaRPr lang="fr-FR" b="1" dirty="0"/>
          </a:p>
        </p:txBody>
      </p:sp>
      <p:sp>
        <p:nvSpPr>
          <p:cNvPr id="13" name="ZoneTexte 12">
            <a:extLst>
              <a:ext uri="{FF2B5EF4-FFF2-40B4-BE49-F238E27FC236}">
                <a16:creationId xmlns:a16="http://schemas.microsoft.com/office/drawing/2014/main" id="{81BE4120-9584-ED11-67FE-A39E898BDEAD}"/>
              </a:ext>
            </a:extLst>
          </p:cNvPr>
          <p:cNvSpPr txBox="1"/>
          <p:nvPr/>
        </p:nvSpPr>
        <p:spPr>
          <a:xfrm>
            <a:off x="449677" y="3245254"/>
            <a:ext cx="1936941" cy="369332"/>
          </a:xfrm>
          <a:prstGeom prst="rect">
            <a:avLst/>
          </a:prstGeom>
          <a:noFill/>
        </p:spPr>
        <p:txBody>
          <a:bodyPr wrap="none" rtlCol="0">
            <a:spAutoFit/>
          </a:bodyPr>
          <a:lstStyle/>
          <a:p>
            <a:r>
              <a:rPr lang="fr-FR" dirty="0"/>
              <a:t>Créer des données</a:t>
            </a:r>
          </a:p>
        </p:txBody>
      </p:sp>
      <p:sp>
        <p:nvSpPr>
          <p:cNvPr id="5" name="ZoneTexte 4">
            <a:extLst>
              <a:ext uri="{FF2B5EF4-FFF2-40B4-BE49-F238E27FC236}">
                <a16:creationId xmlns:a16="http://schemas.microsoft.com/office/drawing/2014/main" id="{D812D1BC-44E9-C5DC-A079-CAD6F6CC240E}"/>
              </a:ext>
            </a:extLst>
          </p:cNvPr>
          <p:cNvSpPr txBox="1"/>
          <p:nvPr/>
        </p:nvSpPr>
        <p:spPr>
          <a:xfrm>
            <a:off x="2487363" y="2098805"/>
            <a:ext cx="1345240" cy="523220"/>
          </a:xfrm>
          <a:prstGeom prst="rect">
            <a:avLst/>
          </a:prstGeom>
          <a:noFill/>
        </p:spPr>
        <p:txBody>
          <a:bodyPr wrap="none" rtlCol="0">
            <a:spAutoFit/>
          </a:bodyPr>
          <a:lstStyle/>
          <a:p>
            <a:r>
              <a:rPr lang="fr-FR" sz="2800" b="1" dirty="0"/>
              <a:t>Base h2</a:t>
            </a:r>
          </a:p>
        </p:txBody>
      </p:sp>
      <p:sp>
        <p:nvSpPr>
          <p:cNvPr id="8" name="ZoneTexte 7">
            <a:extLst>
              <a:ext uri="{FF2B5EF4-FFF2-40B4-BE49-F238E27FC236}">
                <a16:creationId xmlns:a16="http://schemas.microsoft.com/office/drawing/2014/main" id="{27BD1A14-E2C6-C8DA-5EE7-644FA44CCD5E}"/>
              </a:ext>
            </a:extLst>
          </p:cNvPr>
          <p:cNvSpPr txBox="1"/>
          <p:nvPr/>
        </p:nvSpPr>
        <p:spPr>
          <a:xfrm>
            <a:off x="448566" y="3982764"/>
            <a:ext cx="3140219" cy="369332"/>
          </a:xfrm>
          <a:prstGeom prst="rect">
            <a:avLst/>
          </a:prstGeom>
          <a:noFill/>
        </p:spPr>
        <p:txBody>
          <a:bodyPr wrap="none" rtlCol="0">
            <a:spAutoFit/>
          </a:bodyPr>
          <a:lstStyle/>
          <a:p>
            <a:r>
              <a:rPr lang="fr-FR" dirty="0"/>
              <a:t>Faire appel à la méthode testée</a:t>
            </a:r>
          </a:p>
        </p:txBody>
      </p:sp>
      <p:pic>
        <p:nvPicPr>
          <p:cNvPr id="15" name="Image 14" descr="Une image contenant texte&#10;&#10;Description générée automatiquement">
            <a:extLst>
              <a:ext uri="{FF2B5EF4-FFF2-40B4-BE49-F238E27FC236}">
                <a16:creationId xmlns:a16="http://schemas.microsoft.com/office/drawing/2014/main" id="{BB25BE0A-138F-831A-6D95-16A3C4DE6DEE}"/>
              </a:ext>
            </a:extLst>
          </p:cNvPr>
          <p:cNvPicPr>
            <a:picLocks noChangeAspect="1"/>
          </p:cNvPicPr>
          <p:nvPr/>
        </p:nvPicPr>
        <p:blipFill rotWithShape="1">
          <a:blip r:embed="rId3">
            <a:extLst>
              <a:ext uri="{28A0092B-C50C-407E-A947-70E740481C1C}">
                <a14:useLocalDpi xmlns:a14="http://schemas.microsoft.com/office/drawing/2010/main" val="0"/>
              </a:ext>
            </a:extLst>
          </a:blip>
          <a:srcRect l="8134" t="13333" r="31111" b="8063"/>
          <a:stretch/>
        </p:blipFill>
        <p:spPr>
          <a:xfrm>
            <a:off x="5421661" y="161924"/>
            <a:ext cx="6675091" cy="6524625"/>
          </a:xfrm>
          <a:prstGeom prst="rect">
            <a:avLst/>
          </a:prstGeom>
        </p:spPr>
      </p:pic>
      <p:sp>
        <p:nvSpPr>
          <p:cNvPr id="16" name="ZoneTexte 15">
            <a:extLst>
              <a:ext uri="{FF2B5EF4-FFF2-40B4-BE49-F238E27FC236}">
                <a16:creationId xmlns:a16="http://schemas.microsoft.com/office/drawing/2014/main" id="{26E450C0-F971-9AD2-93FD-72BE109A50B0}"/>
              </a:ext>
            </a:extLst>
          </p:cNvPr>
          <p:cNvSpPr txBox="1"/>
          <p:nvPr/>
        </p:nvSpPr>
        <p:spPr>
          <a:xfrm>
            <a:off x="448565" y="4720274"/>
            <a:ext cx="4673523" cy="369332"/>
          </a:xfrm>
          <a:prstGeom prst="rect">
            <a:avLst/>
          </a:prstGeom>
          <a:noFill/>
        </p:spPr>
        <p:txBody>
          <a:bodyPr wrap="none" rtlCol="0">
            <a:spAutoFit/>
          </a:bodyPr>
          <a:lstStyle/>
          <a:p>
            <a:r>
              <a:rPr lang="fr-FR" dirty="0"/>
              <a:t>Vérifier nombre d’appels et assertions d’égalités</a:t>
            </a:r>
          </a:p>
        </p:txBody>
      </p:sp>
    </p:spTree>
    <p:extLst>
      <p:ext uri="{BB962C8B-B14F-4D97-AF65-F5344CB8AC3E}">
        <p14:creationId xmlns:p14="http://schemas.microsoft.com/office/powerpoint/2010/main" val="11351648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id="{5C355E1F-2F57-FF8C-B233-5B2339703C27}"/>
              </a:ext>
            </a:extLst>
          </p:cNvPr>
          <p:cNvSpPr txBox="1"/>
          <p:nvPr/>
        </p:nvSpPr>
        <p:spPr>
          <a:xfrm>
            <a:off x="168519" y="1032914"/>
            <a:ext cx="3108082" cy="523220"/>
          </a:xfrm>
          <a:prstGeom prst="rect">
            <a:avLst/>
          </a:prstGeom>
          <a:noFill/>
        </p:spPr>
        <p:txBody>
          <a:bodyPr wrap="square" rtlCol="0">
            <a:spAutoFit/>
          </a:bodyPr>
          <a:lstStyle/>
          <a:p>
            <a:r>
              <a:rPr lang="fr-FR" sz="2800" b="1" dirty="0"/>
              <a:t>Back-end - Swagger</a:t>
            </a:r>
            <a:endParaRPr lang="fr-FR" sz="1200" b="1" dirty="0"/>
          </a:p>
        </p:txBody>
      </p:sp>
      <p:sp>
        <p:nvSpPr>
          <p:cNvPr id="7" name="ZoneTexte 6">
            <a:extLst>
              <a:ext uri="{FF2B5EF4-FFF2-40B4-BE49-F238E27FC236}">
                <a16:creationId xmlns:a16="http://schemas.microsoft.com/office/drawing/2014/main" id="{3564949E-8CE5-BE4D-877E-079A51FE5105}"/>
              </a:ext>
            </a:extLst>
          </p:cNvPr>
          <p:cNvSpPr txBox="1"/>
          <p:nvPr/>
        </p:nvSpPr>
        <p:spPr>
          <a:xfrm>
            <a:off x="501894" y="339110"/>
            <a:ext cx="3879606" cy="707886"/>
          </a:xfrm>
          <a:prstGeom prst="rect">
            <a:avLst/>
          </a:prstGeom>
          <a:solidFill>
            <a:schemeClr val="bg1"/>
          </a:solidFill>
        </p:spPr>
        <p:txBody>
          <a:bodyPr wrap="square" rtlCol="0">
            <a:spAutoFit/>
          </a:bodyPr>
          <a:lstStyle/>
          <a:p>
            <a:r>
              <a:rPr lang="fr-FR" sz="4000" b="1" dirty="0"/>
              <a:t>Développements</a:t>
            </a:r>
            <a:endParaRPr lang="fr-FR" b="1" dirty="0"/>
          </a:p>
        </p:txBody>
      </p:sp>
      <p:pic>
        <p:nvPicPr>
          <p:cNvPr id="4" name="Image 3" descr="Une image contenant texte&#10;&#10;Description générée automatiquement">
            <a:extLst>
              <a:ext uri="{FF2B5EF4-FFF2-40B4-BE49-F238E27FC236}">
                <a16:creationId xmlns:a16="http://schemas.microsoft.com/office/drawing/2014/main" id="{8376EE5B-6C69-215B-1A79-A6E28FE34B52}"/>
              </a:ext>
            </a:extLst>
          </p:cNvPr>
          <p:cNvPicPr>
            <a:picLocks noChangeAspect="1"/>
          </p:cNvPicPr>
          <p:nvPr/>
        </p:nvPicPr>
        <p:blipFill rotWithShape="1">
          <a:blip r:embed="rId3">
            <a:extLst>
              <a:ext uri="{28A0092B-C50C-407E-A947-70E740481C1C}">
                <a14:useLocalDpi xmlns:a14="http://schemas.microsoft.com/office/drawing/2010/main" val="0"/>
              </a:ext>
            </a:extLst>
          </a:blip>
          <a:srcRect b="47693"/>
          <a:stretch/>
        </p:blipFill>
        <p:spPr>
          <a:xfrm>
            <a:off x="1030944" y="1608436"/>
            <a:ext cx="10130111" cy="4910454"/>
          </a:xfrm>
          <a:prstGeom prst="rect">
            <a:avLst/>
          </a:prstGeom>
        </p:spPr>
      </p:pic>
      <p:sp>
        <p:nvSpPr>
          <p:cNvPr id="15" name="ZoneTexte 14">
            <a:extLst>
              <a:ext uri="{FF2B5EF4-FFF2-40B4-BE49-F238E27FC236}">
                <a16:creationId xmlns:a16="http://schemas.microsoft.com/office/drawing/2014/main" id="{CF700B99-3543-1856-15F8-7F57CA32F457}"/>
              </a:ext>
            </a:extLst>
          </p:cNvPr>
          <p:cNvSpPr txBox="1"/>
          <p:nvPr/>
        </p:nvSpPr>
        <p:spPr>
          <a:xfrm>
            <a:off x="5485013" y="679764"/>
            <a:ext cx="2799805" cy="369332"/>
          </a:xfrm>
          <a:prstGeom prst="rect">
            <a:avLst/>
          </a:prstGeom>
          <a:noFill/>
        </p:spPr>
        <p:txBody>
          <a:bodyPr wrap="none" rtlCol="0">
            <a:spAutoFit/>
          </a:bodyPr>
          <a:lstStyle/>
          <a:p>
            <a:r>
              <a:rPr kumimoji="0" lang="fr-FR" altLang="fr-FR" sz="1800" i="0" u="none" strike="noStrike" normalizeH="0" baseline="0" dirty="0">
                <a:ln w="0"/>
                <a:effectLst>
                  <a:outerShdw blurRad="38100" dist="19050" dir="2700000" algn="tl" rotWithShape="0">
                    <a:schemeClr val="dk1">
                      <a:alpha val="40000"/>
                    </a:schemeClr>
                  </a:outerShdw>
                </a:effectLst>
                <a:latin typeface="JetBrains Mono"/>
              </a:rPr>
              <a:t>@ApiOperation</a:t>
            </a:r>
            <a:r>
              <a:rPr kumimoji="0" lang="fr-FR" altLang="fr-FR" sz="1800" b="0" i="0" u="none" strike="noStrike" cap="none" normalizeH="0" baseline="0" dirty="0">
                <a:ln>
                  <a:noFill/>
                </a:ln>
                <a:solidFill>
                  <a:srgbClr val="A9B7C6"/>
                </a:solidFill>
                <a:effectLst/>
                <a:latin typeface="JetBrains Mono"/>
              </a:rPr>
              <a:t>(value = </a:t>
            </a:r>
            <a:r>
              <a:rPr kumimoji="0" lang="fr-FR" altLang="fr-FR" sz="1800" b="0" i="0" u="none" strike="noStrike" cap="none" normalizeH="0" baseline="0" dirty="0">
                <a:ln>
                  <a:noFill/>
                </a:ln>
                <a:solidFill>
                  <a:srgbClr val="6A8759"/>
                </a:solidFill>
                <a:effectLst/>
                <a:latin typeface="JetBrains Mono"/>
              </a:rPr>
              <a:t>« …</a:t>
            </a: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sp>
        <p:nvSpPr>
          <p:cNvPr id="16" name="Flèche : droite 15">
            <a:extLst>
              <a:ext uri="{FF2B5EF4-FFF2-40B4-BE49-F238E27FC236}">
                <a16:creationId xmlns:a16="http://schemas.microsoft.com/office/drawing/2014/main" id="{96B75213-889B-F46D-0459-AEEEE6D83254}"/>
              </a:ext>
            </a:extLst>
          </p:cNvPr>
          <p:cNvSpPr/>
          <p:nvPr/>
        </p:nvSpPr>
        <p:spPr>
          <a:xfrm rot="8633978">
            <a:off x="4714156" y="1611849"/>
            <a:ext cx="1630211" cy="141269"/>
          </a:xfrm>
          <a:prstGeom prst="rightArrow">
            <a:avLst>
              <a:gd name="adj1" fmla="val 50000"/>
              <a:gd name="adj2" fmla="val 52349"/>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8424268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id="{E5EC1A4E-F53A-98C6-F201-E78FF448ECBB}"/>
              </a:ext>
            </a:extLst>
          </p:cNvPr>
          <p:cNvSpPr txBox="1"/>
          <p:nvPr/>
        </p:nvSpPr>
        <p:spPr>
          <a:xfrm>
            <a:off x="168519" y="1032914"/>
            <a:ext cx="1687990" cy="523220"/>
          </a:xfrm>
          <a:prstGeom prst="rect">
            <a:avLst/>
          </a:prstGeom>
          <a:noFill/>
        </p:spPr>
        <p:txBody>
          <a:bodyPr wrap="square" rtlCol="0">
            <a:spAutoFit/>
          </a:bodyPr>
          <a:lstStyle/>
          <a:p>
            <a:r>
              <a:rPr lang="fr-FR" sz="2800" b="1" dirty="0"/>
              <a:t>Front-end</a:t>
            </a:r>
            <a:endParaRPr lang="fr-FR" sz="1200" b="1" dirty="0"/>
          </a:p>
        </p:txBody>
      </p:sp>
      <p:sp>
        <p:nvSpPr>
          <p:cNvPr id="7" name="ZoneTexte 6">
            <a:extLst>
              <a:ext uri="{FF2B5EF4-FFF2-40B4-BE49-F238E27FC236}">
                <a16:creationId xmlns:a16="http://schemas.microsoft.com/office/drawing/2014/main" id="{55B13B9C-F5F3-5EC4-7E14-CB8F93340066}"/>
              </a:ext>
            </a:extLst>
          </p:cNvPr>
          <p:cNvSpPr txBox="1"/>
          <p:nvPr/>
        </p:nvSpPr>
        <p:spPr>
          <a:xfrm>
            <a:off x="501894" y="339110"/>
            <a:ext cx="3879606" cy="707886"/>
          </a:xfrm>
          <a:prstGeom prst="rect">
            <a:avLst/>
          </a:prstGeom>
          <a:solidFill>
            <a:schemeClr val="bg1"/>
          </a:solidFill>
        </p:spPr>
        <p:txBody>
          <a:bodyPr wrap="square" rtlCol="0">
            <a:spAutoFit/>
          </a:bodyPr>
          <a:lstStyle/>
          <a:p>
            <a:r>
              <a:rPr lang="fr-FR" sz="4000" b="1" dirty="0"/>
              <a:t>Développements</a:t>
            </a:r>
            <a:endParaRPr lang="fr-FR" b="1" dirty="0"/>
          </a:p>
        </p:txBody>
      </p:sp>
      <p:pic>
        <p:nvPicPr>
          <p:cNvPr id="8" name="Image 7">
            <a:extLst>
              <a:ext uri="{FF2B5EF4-FFF2-40B4-BE49-F238E27FC236}">
                <a16:creationId xmlns:a16="http://schemas.microsoft.com/office/drawing/2014/main" id="{B81960EF-FA14-8718-C126-AEEEF7D3EF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59173" y="2241281"/>
            <a:ext cx="7174190" cy="4277609"/>
          </a:xfrm>
          <a:prstGeom prst="rect">
            <a:avLst/>
          </a:prstGeom>
        </p:spPr>
      </p:pic>
      <p:pic>
        <p:nvPicPr>
          <p:cNvPr id="11" name="Image 10" descr="Une image contenant texte, signe, extérieur, rouge&#10;&#10;Description générée automatiquement">
            <a:extLst>
              <a:ext uri="{FF2B5EF4-FFF2-40B4-BE49-F238E27FC236}">
                <a16:creationId xmlns:a16="http://schemas.microsoft.com/office/drawing/2014/main" id="{12FFC81F-E1C8-3E69-29B6-DA6647BC019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29856" y="877772"/>
            <a:ext cx="1180000" cy="1180000"/>
          </a:xfrm>
          <a:prstGeom prst="rect">
            <a:avLst/>
          </a:prstGeom>
        </p:spPr>
      </p:pic>
      <p:sp>
        <p:nvSpPr>
          <p:cNvPr id="12" name="ZoneTexte 11">
            <a:extLst>
              <a:ext uri="{FF2B5EF4-FFF2-40B4-BE49-F238E27FC236}">
                <a16:creationId xmlns:a16="http://schemas.microsoft.com/office/drawing/2014/main" id="{92405D84-C1AA-E10D-7602-AC1642763360}"/>
              </a:ext>
            </a:extLst>
          </p:cNvPr>
          <p:cNvSpPr txBox="1"/>
          <p:nvPr/>
        </p:nvSpPr>
        <p:spPr>
          <a:xfrm>
            <a:off x="2914036" y="1282650"/>
            <a:ext cx="1183337" cy="461665"/>
          </a:xfrm>
          <a:prstGeom prst="rect">
            <a:avLst/>
          </a:prstGeom>
          <a:noFill/>
        </p:spPr>
        <p:txBody>
          <a:bodyPr wrap="none" rtlCol="0">
            <a:spAutoFit/>
          </a:bodyPr>
          <a:lstStyle/>
          <a:p>
            <a:r>
              <a:rPr lang="fr-FR" sz="2400" b="1" dirty="0"/>
              <a:t>Angular</a:t>
            </a:r>
            <a:endParaRPr lang="fr-FR" b="1" dirty="0"/>
          </a:p>
        </p:txBody>
      </p:sp>
    </p:spTree>
    <p:extLst>
      <p:ext uri="{BB962C8B-B14F-4D97-AF65-F5344CB8AC3E}">
        <p14:creationId xmlns:p14="http://schemas.microsoft.com/office/powerpoint/2010/main" val="733261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id="{E5EC1A4E-F53A-98C6-F201-E78FF448ECBB}"/>
              </a:ext>
            </a:extLst>
          </p:cNvPr>
          <p:cNvSpPr txBox="1"/>
          <p:nvPr/>
        </p:nvSpPr>
        <p:spPr>
          <a:xfrm>
            <a:off x="168518" y="1032914"/>
            <a:ext cx="3054921" cy="523220"/>
          </a:xfrm>
          <a:prstGeom prst="rect">
            <a:avLst/>
          </a:prstGeom>
          <a:noFill/>
        </p:spPr>
        <p:txBody>
          <a:bodyPr wrap="square" rtlCol="0">
            <a:spAutoFit/>
          </a:bodyPr>
          <a:lstStyle/>
          <a:p>
            <a:r>
              <a:rPr lang="fr-FR" sz="2800" b="1" dirty="0"/>
              <a:t>Front-end - Service</a:t>
            </a:r>
            <a:endParaRPr lang="fr-FR" sz="1200" b="1" dirty="0"/>
          </a:p>
        </p:txBody>
      </p:sp>
      <p:sp>
        <p:nvSpPr>
          <p:cNvPr id="7" name="ZoneTexte 6">
            <a:extLst>
              <a:ext uri="{FF2B5EF4-FFF2-40B4-BE49-F238E27FC236}">
                <a16:creationId xmlns:a16="http://schemas.microsoft.com/office/drawing/2014/main" id="{55B13B9C-F5F3-5EC4-7E14-CB8F93340066}"/>
              </a:ext>
            </a:extLst>
          </p:cNvPr>
          <p:cNvSpPr txBox="1"/>
          <p:nvPr/>
        </p:nvSpPr>
        <p:spPr>
          <a:xfrm>
            <a:off x="501894" y="339110"/>
            <a:ext cx="3879606" cy="707886"/>
          </a:xfrm>
          <a:prstGeom prst="rect">
            <a:avLst/>
          </a:prstGeom>
          <a:solidFill>
            <a:schemeClr val="bg1"/>
          </a:solidFill>
        </p:spPr>
        <p:txBody>
          <a:bodyPr wrap="square" rtlCol="0">
            <a:spAutoFit/>
          </a:bodyPr>
          <a:lstStyle/>
          <a:p>
            <a:r>
              <a:rPr lang="fr-FR" sz="4000" b="1" dirty="0"/>
              <a:t>Développements</a:t>
            </a:r>
            <a:endParaRPr lang="fr-FR" b="1" dirty="0"/>
          </a:p>
        </p:txBody>
      </p:sp>
      <p:sp>
        <p:nvSpPr>
          <p:cNvPr id="10" name="ZoneTexte 9">
            <a:extLst>
              <a:ext uri="{FF2B5EF4-FFF2-40B4-BE49-F238E27FC236}">
                <a16:creationId xmlns:a16="http://schemas.microsoft.com/office/drawing/2014/main" id="{59B28BC8-4216-EDF1-57E2-E2192288DA78}"/>
              </a:ext>
            </a:extLst>
          </p:cNvPr>
          <p:cNvSpPr txBox="1"/>
          <p:nvPr/>
        </p:nvSpPr>
        <p:spPr>
          <a:xfrm>
            <a:off x="2610594" y="2012889"/>
            <a:ext cx="4064564" cy="369332"/>
          </a:xfrm>
          <a:prstGeom prst="rect">
            <a:avLst/>
          </a:prstGeom>
          <a:noFill/>
        </p:spPr>
        <p:txBody>
          <a:bodyPr wrap="square" rtlCol="0">
            <a:spAutoFit/>
          </a:bodyPr>
          <a:lstStyle/>
          <a:p>
            <a:r>
              <a:rPr lang="fr-FR" dirty="0"/>
              <a:t>Connexion Back-end: </a:t>
            </a:r>
            <a:r>
              <a:rPr lang="fr-FR" dirty="0" err="1"/>
              <a:t>httpClientModule</a:t>
            </a:r>
            <a:endParaRPr lang="fr-FR" dirty="0"/>
          </a:p>
        </p:txBody>
      </p:sp>
      <p:pic>
        <p:nvPicPr>
          <p:cNvPr id="4" name="Image 3" descr="Une image contenant texte&#10;&#10;Description générée automatiquement">
            <a:extLst>
              <a:ext uri="{FF2B5EF4-FFF2-40B4-BE49-F238E27FC236}">
                <a16:creationId xmlns:a16="http://schemas.microsoft.com/office/drawing/2014/main" id="{85734943-E2AC-2C00-172F-ED19056E510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8418" r="4546" b="7430"/>
          <a:stretch/>
        </p:blipFill>
        <p:spPr bwMode="auto">
          <a:xfrm>
            <a:off x="168518" y="2522027"/>
            <a:ext cx="8623883" cy="4149264"/>
          </a:xfrm>
          <a:prstGeom prst="rect">
            <a:avLst/>
          </a:prstGeom>
          <a:ln>
            <a:noFill/>
          </a:ln>
          <a:effectLst/>
          <a:extLst>
            <a:ext uri="{53640926-AAD7-44D8-BBD7-CCE9431645EC}">
              <a14:shadowObscured xmlns:a14="http://schemas.microsoft.com/office/drawing/2010/main"/>
            </a:ext>
          </a:extLst>
        </p:spPr>
      </p:pic>
      <p:sp>
        <p:nvSpPr>
          <p:cNvPr id="16" name="ZoneTexte 15">
            <a:extLst>
              <a:ext uri="{FF2B5EF4-FFF2-40B4-BE49-F238E27FC236}">
                <a16:creationId xmlns:a16="http://schemas.microsoft.com/office/drawing/2014/main" id="{C2637FF8-10AB-2C5B-8383-C46C2765243F}"/>
              </a:ext>
            </a:extLst>
          </p:cNvPr>
          <p:cNvSpPr txBox="1"/>
          <p:nvPr/>
        </p:nvSpPr>
        <p:spPr>
          <a:xfrm>
            <a:off x="5218634" y="4425893"/>
            <a:ext cx="4064564" cy="646331"/>
          </a:xfrm>
          <a:prstGeom prst="rect">
            <a:avLst/>
          </a:prstGeom>
          <a:noFill/>
        </p:spPr>
        <p:txBody>
          <a:bodyPr wrap="square" rtlCol="0">
            <a:spAutoFit/>
          </a:bodyPr>
          <a:lstStyle/>
          <a:p>
            <a:r>
              <a:rPr lang="fr-FR" dirty="0"/>
              <a:t>Cet appel retourne du back un tableau d’absences = affichage dynamique</a:t>
            </a:r>
          </a:p>
        </p:txBody>
      </p:sp>
      <p:pic>
        <p:nvPicPr>
          <p:cNvPr id="19" name="Image 18" descr="Une image contenant texte&#10;&#10;Description générée automatiquement">
            <a:extLst>
              <a:ext uri="{FF2B5EF4-FFF2-40B4-BE49-F238E27FC236}">
                <a16:creationId xmlns:a16="http://schemas.microsoft.com/office/drawing/2014/main" id="{ED47BF46-41C9-876A-C12F-A033F2C5988C}"/>
              </a:ext>
            </a:extLst>
          </p:cNvPr>
          <p:cNvPicPr>
            <a:picLocks noChangeAspect="1"/>
          </p:cNvPicPr>
          <p:nvPr/>
        </p:nvPicPr>
        <p:blipFill rotWithShape="1">
          <a:blip r:embed="rId4">
            <a:extLst>
              <a:ext uri="{28A0092B-C50C-407E-A947-70E740481C1C}">
                <a14:useLocalDpi xmlns:a14="http://schemas.microsoft.com/office/drawing/2010/main" val="0"/>
              </a:ext>
            </a:extLst>
          </a:blip>
          <a:srcRect l="9647" t="18611" r="15525" b="13056"/>
          <a:stretch/>
        </p:blipFill>
        <p:spPr>
          <a:xfrm>
            <a:off x="7063872" y="529454"/>
            <a:ext cx="4438651" cy="3336202"/>
          </a:xfrm>
          <a:prstGeom prst="rect">
            <a:avLst/>
          </a:prstGeom>
        </p:spPr>
      </p:pic>
    </p:spTree>
    <p:extLst>
      <p:ext uri="{BB962C8B-B14F-4D97-AF65-F5344CB8AC3E}">
        <p14:creationId xmlns:p14="http://schemas.microsoft.com/office/powerpoint/2010/main" val="529475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id="{E5EC1A4E-F53A-98C6-F201-E78FF448ECBB}"/>
              </a:ext>
            </a:extLst>
          </p:cNvPr>
          <p:cNvSpPr txBox="1"/>
          <p:nvPr/>
        </p:nvSpPr>
        <p:spPr>
          <a:xfrm>
            <a:off x="168518" y="1032914"/>
            <a:ext cx="3793882" cy="523220"/>
          </a:xfrm>
          <a:prstGeom prst="rect">
            <a:avLst/>
          </a:prstGeom>
          <a:noFill/>
        </p:spPr>
        <p:txBody>
          <a:bodyPr wrap="square" rtlCol="0">
            <a:spAutoFit/>
          </a:bodyPr>
          <a:lstStyle/>
          <a:p>
            <a:r>
              <a:rPr lang="fr-FR" sz="2800" b="1" dirty="0"/>
              <a:t>Front-end - Component</a:t>
            </a:r>
            <a:endParaRPr lang="fr-FR" sz="1200" b="1" dirty="0"/>
          </a:p>
        </p:txBody>
      </p:sp>
      <p:sp>
        <p:nvSpPr>
          <p:cNvPr id="7" name="ZoneTexte 6">
            <a:extLst>
              <a:ext uri="{FF2B5EF4-FFF2-40B4-BE49-F238E27FC236}">
                <a16:creationId xmlns:a16="http://schemas.microsoft.com/office/drawing/2014/main" id="{55B13B9C-F5F3-5EC4-7E14-CB8F93340066}"/>
              </a:ext>
            </a:extLst>
          </p:cNvPr>
          <p:cNvSpPr txBox="1"/>
          <p:nvPr/>
        </p:nvSpPr>
        <p:spPr>
          <a:xfrm>
            <a:off x="501894" y="339110"/>
            <a:ext cx="3879606" cy="707886"/>
          </a:xfrm>
          <a:prstGeom prst="rect">
            <a:avLst/>
          </a:prstGeom>
          <a:solidFill>
            <a:schemeClr val="bg1"/>
          </a:solidFill>
        </p:spPr>
        <p:txBody>
          <a:bodyPr wrap="square" rtlCol="0">
            <a:spAutoFit/>
          </a:bodyPr>
          <a:lstStyle/>
          <a:p>
            <a:r>
              <a:rPr lang="fr-FR" sz="4000" b="1" dirty="0"/>
              <a:t>Développements</a:t>
            </a:r>
            <a:endParaRPr lang="fr-FR" b="1" dirty="0"/>
          </a:p>
        </p:txBody>
      </p:sp>
      <p:pic>
        <p:nvPicPr>
          <p:cNvPr id="2" name="Image 1" descr="Une image contenant texte&#10;&#10;Description générée automatiquement">
            <a:extLst>
              <a:ext uri="{FF2B5EF4-FFF2-40B4-BE49-F238E27FC236}">
                <a16:creationId xmlns:a16="http://schemas.microsoft.com/office/drawing/2014/main" id="{25BC44AB-7750-14AE-82DD-C072BB65D30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69703" r="38592"/>
          <a:stretch/>
        </p:blipFill>
        <p:spPr bwMode="auto">
          <a:xfrm>
            <a:off x="6018255" y="162134"/>
            <a:ext cx="6079125" cy="1622223"/>
          </a:xfrm>
          <a:prstGeom prst="rect">
            <a:avLst/>
          </a:prstGeom>
          <a:ln>
            <a:noFill/>
          </a:ln>
          <a:effectLst/>
          <a:extLst>
            <a:ext uri="{53640926-AAD7-44D8-BBD7-CCE9431645EC}">
              <a14:shadowObscured xmlns:a14="http://schemas.microsoft.com/office/drawing/2010/main"/>
            </a:ext>
          </a:extLst>
        </p:spPr>
      </p:pic>
      <p:pic>
        <p:nvPicPr>
          <p:cNvPr id="8" name="Image 7" descr="Une image contenant texte&#10;&#10;Description générée automatiquement">
            <a:extLst>
              <a:ext uri="{FF2B5EF4-FFF2-40B4-BE49-F238E27FC236}">
                <a16:creationId xmlns:a16="http://schemas.microsoft.com/office/drawing/2014/main" id="{A64887E7-561B-27AB-B01E-601A8A23B10B}"/>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7146"/>
          <a:stretch/>
        </p:blipFill>
        <p:spPr>
          <a:xfrm>
            <a:off x="10145" y="2330434"/>
            <a:ext cx="9657961" cy="4512316"/>
          </a:xfrm>
          <a:prstGeom prst="rect">
            <a:avLst/>
          </a:prstGeom>
          <a:effectLst/>
        </p:spPr>
      </p:pic>
      <p:sp>
        <p:nvSpPr>
          <p:cNvPr id="5" name="ZoneTexte 4">
            <a:extLst>
              <a:ext uri="{FF2B5EF4-FFF2-40B4-BE49-F238E27FC236}">
                <a16:creationId xmlns:a16="http://schemas.microsoft.com/office/drawing/2014/main" id="{5BC9AB27-6CB0-10A0-2EF2-C8D6A153320B}"/>
              </a:ext>
            </a:extLst>
          </p:cNvPr>
          <p:cNvSpPr txBox="1"/>
          <p:nvPr/>
        </p:nvSpPr>
        <p:spPr>
          <a:xfrm>
            <a:off x="5839610" y="3120342"/>
            <a:ext cx="4990340" cy="923330"/>
          </a:xfrm>
          <a:prstGeom prst="rect">
            <a:avLst/>
          </a:prstGeom>
          <a:noFill/>
        </p:spPr>
        <p:txBody>
          <a:bodyPr wrap="square" rtlCol="0">
            <a:spAutoFit/>
          </a:bodyPr>
          <a:lstStyle/>
          <a:p>
            <a:r>
              <a:rPr lang="fr-FR" dirty="0"/>
              <a:t>Récupère saisie utilisateur dans le formulaire</a:t>
            </a:r>
          </a:p>
          <a:p>
            <a:r>
              <a:rPr lang="fr-FR" dirty="0"/>
              <a:t>Transforme les données avec les règles métier</a:t>
            </a:r>
          </a:p>
          <a:p>
            <a:r>
              <a:rPr lang="fr-FR" dirty="0"/>
              <a:t>Appel la méthode http du service vu </a:t>
            </a:r>
            <a:r>
              <a:rPr lang="fr-FR" dirty="0" err="1"/>
              <a:t>précédement</a:t>
            </a:r>
            <a:endParaRPr lang="fr-FR" dirty="0"/>
          </a:p>
        </p:txBody>
      </p:sp>
    </p:spTree>
    <p:extLst>
      <p:ext uri="{BB962C8B-B14F-4D97-AF65-F5344CB8AC3E}">
        <p14:creationId xmlns:p14="http://schemas.microsoft.com/office/powerpoint/2010/main" val="16906802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age 20" descr="Une image contenant texte&#10;&#10;Description générée automatiquement">
            <a:extLst>
              <a:ext uri="{FF2B5EF4-FFF2-40B4-BE49-F238E27FC236}">
                <a16:creationId xmlns:a16="http://schemas.microsoft.com/office/drawing/2014/main" id="{9D662558-96BE-36DC-061A-2D3E0E1BB24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3273" r="2075" b="18409"/>
          <a:stretch/>
        </p:blipFill>
        <p:spPr bwMode="auto">
          <a:xfrm>
            <a:off x="137974" y="2679523"/>
            <a:ext cx="9339572" cy="1449133"/>
          </a:xfrm>
          <a:prstGeom prst="rect">
            <a:avLst/>
          </a:prstGeom>
          <a:ln>
            <a:noFill/>
          </a:ln>
          <a:effectLst/>
          <a:extLst>
            <a:ext uri="{53640926-AAD7-44D8-BBD7-CCE9431645EC}">
              <a14:shadowObscured xmlns:a14="http://schemas.microsoft.com/office/drawing/2010/main"/>
            </a:ext>
          </a:extLst>
        </p:spPr>
      </p:pic>
      <p:pic>
        <p:nvPicPr>
          <p:cNvPr id="29" name="Image 28" descr="Une image contenant texte&#10;&#10;Description générée automatiquement">
            <a:extLst>
              <a:ext uri="{FF2B5EF4-FFF2-40B4-BE49-F238E27FC236}">
                <a16:creationId xmlns:a16="http://schemas.microsoft.com/office/drawing/2014/main" id="{F9D33F67-973A-C2BB-B191-DB7A40A5D8AC}"/>
              </a:ext>
            </a:extLst>
          </p:cNvPr>
          <p:cNvPicPr>
            <a:picLocks noChangeAspect="1"/>
          </p:cNvPicPr>
          <p:nvPr/>
        </p:nvPicPr>
        <p:blipFill rotWithShape="1">
          <a:blip r:embed="rId4">
            <a:extLst>
              <a:ext uri="{28A0092B-C50C-407E-A947-70E740481C1C}">
                <a14:useLocalDpi xmlns:a14="http://schemas.microsoft.com/office/drawing/2010/main" val="0"/>
              </a:ext>
            </a:extLst>
          </a:blip>
          <a:srcRect l="5854" t="28233" r="6250" b="32772"/>
          <a:stretch/>
        </p:blipFill>
        <p:spPr>
          <a:xfrm>
            <a:off x="373849" y="5167833"/>
            <a:ext cx="9339572" cy="1314506"/>
          </a:xfrm>
          <a:prstGeom prst="rect">
            <a:avLst/>
          </a:prstGeom>
        </p:spPr>
      </p:pic>
      <p:sp>
        <p:nvSpPr>
          <p:cNvPr id="32" name="ZoneTexte 31">
            <a:extLst>
              <a:ext uri="{FF2B5EF4-FFF2-40B4-BE49-F238E27FC236}">
                <a16:creationId xmlns:a16="http://schemas.microsoft.com/office/drawing/2014/main" id="{307A5647-F9D6-AD8C-744C-4C272581DDC3}"/>
              </a:ext>
            </a:extLst>
          </p:cNvPr>
          <p:cNvSpPr txBox="1"/>
          <p:nvPr/>
        </p:nvSpPr>
        <p:spPr>
          <a:xfrm>
            <a:off x="6258503" y="4875827"/>
            <a:ext cx="5257602" cy="369332"/>
          </a:xfrm>
          <a:prstGeom prst="rect">
            <a:avLst/>
          </a:prstGeom>
          <a:gradFill>
            <a:gsLst>
              <a:gs pos="0">
                <a:srgbClr val="56A3FF"/>
              </a:gs>
              <a:gs pos="100000">
                <a:srgbClr val="56A3FF"/>
              </a:gs>
            </a:gsLst>
          </a:gradFill>
        </p:spPr>
        <p:style>
          <a:lnRef idx="0">
            <a:schemeClr val="accent2"/>
          </a:lnRef>
          <a:fillRef idx="3">
            <a:schemeClr val="accent2"/>
          </a:fillRef>
          <a:effectRef idx="3">
            <a:schemeClr val="accent2"/>
          </a:effectRef>
          <a:fontRef idx="minor">
            <a:schemeClr val="lt1"/>
          </a:fontRef>
        </p:style>
        <p:txBody>
          <a:bodyPr wrap="square" rtlCol="0">
            <a:spAutoFit/>
          </a:bodyPr>
          <a:lstStyle/>
          <a:p>
            <a:r>
              <a:rPr lang="fr-FR" dirty="0"/>
              <a:t>Directive structurelle *ngFor	          Parcourt l’élément</a:t>
            </a:r>
          </a:p>
        </p:txBody>
      </p:sp>
      <p:sp>
        <p:nvSpPr>
          <p:cNvPr id="20" name="ZoneTexte 19">
            <a:extLst>
              <a:ext uri="{FF2B5EF4-FFF2-40B4-BE49-F238E27FC236}">
                <a16:creationId xmlns:a16="http://schemas.microsoft.com/office/drawing/2014/main" id="{41CAE7E4-FC0C-4F68-43AB-973E28436FAF}"/>
              </a:ext>
            </a:extLst>
          </p:cNvPr>
          <p:cNvSpPr txBox="1"/>
          <p:nvPr/>
        </p:nvSpPr>
        <p:spPr>
          <a:xfrm>
            <a:off x="6227958" y="3286856"/>
            <a:ext cx="4619067" cy="369332"/>
          </a:xfrm>
          <a:prstGeom prst="rect">
            <a:avLst/>
          </a:prstGeom>
          <a:gradFill>
            <a:gsLst>
              <a:gs pos="0">
                <a:srgbClr val="56A3FF"/>
              </a:gs>
              <a:gs pos="100000">
                <a:srgbClr val="56A3FF"/>
              </a:gs>
            </a:gsLst>
          </a:gradFill>
        </p:spPr>
        <p:style>
          <a:lnRef idx="0">
            <a:schemeClr val="accent2"/>
          </a:lnRef>
          <a:fillRef idx="3">
            <a:schemeClr val="accent2"/>
          </a:fillRef>
          <a:effectRef idx="3">
            <a:schemeClr val="accent2"/>
          </a:effectRef>
          <a:fontRef idx="minor">
            <a:schemeClr val="lt1"/>
          </a:fontRef>
        </p:style>
        <p:txBody>
          <a:bodyPr wrap="square" rtlCol="0">
            <a:spAutoFit/>
          </a:bodyPr>
          <a:lstStyle/>
          <a:p>
            <a:r>
              <a:rPr lang="fr-FR" dirty="0"/>
              <a:t>[ Property binding ] : component          template</a:t>
            </a:r>
          </a:p>
        </p:txBody>
      </p:sp>
      <p:sp>
        <p:nvSpPr>
          <p:cNvPr id="33" name="Flèche : droite 32">
            <a:extLst>
              <a:ext uri="{FF2B5EF4-FFF2-40B4-BE49-F238E27FC236}">
                <a16:creationId xmlns:a16="http://schemas.microsoft.com/office/drawing/2014/main" id="{AAF4E739-569F-D565-E53F-4B5ED0B9F3E8}"/>
              </a:ext>
            </a:extLst>
          </p:cNvPr>
          <p:cNvSpPr/>
          <p:nvPr/>
        </p:nvSpPr>
        <p:spPr>
          <a:xfrm>
            <a:off x="9439529" y="3396526"/>
            <a:ext cx="356839" cy="149991"/>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34" name="Flèche : droite 33">
            <a:extLst>
              <a:ext uri="{FF2B5EF4-FFF2-40B4-BE49-F238E27FC236}">
                <a16:creationId xmlns:a16="http://schemas.microsoft.com/office/drawing/2014/main" id="{8E72F509-D9C1-CCF0-FA3A-47B31000DBC7}"/>
              </a:ext>
            </a:extLst>
          </p:cNvPr>
          <p:cNvSpPr/>
          <p:nvPr/>
        </p:nvSpPr>
        <p:spPr>
          <a:xfrm>
            <a:off x="9120707" y="4991290"/>
            <a:ext cx="356839" cy="149991"/>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35" name="ZoneTexte 34">
            <a:extLst>
              <a:ext uri="{FF2B5EF4-FFF2-40B4-BE49-F238E27FC236}">
                <a16:creationId xmlns:a16="http://schemas.microsoft.com/office/drawing/2014/main" id="{02A4C35E-ADCF-2E8C-09A2-8E35B4112231}"/>
              </a:ext>
            </a:extLst>
          </p:cNvPr>
          <p:cNvSpPr txBox="1"/>
          <p:nvPr/>
        </p:nvSpPr>
        <p:spPr>
          <a:xfrm>
            <a:off x="6258503" y="5348295"/>
            <a:ext cx="1860199" cy="369332"/>
          </a:xfrm>
          <a:prstGeom prst="rect">
            <a:avLst/>
          </a:prstGeom>
          <a:gradFill>
            <a:gsLst>
              <a:gs pos="0">
                <a:srgbClr val="56A3FF"/>
              </a:gs>
              <a:gs pos="100000">
                <a:srgbClr val="56A3FF"/>
              </a:gs>
            </a:gsLst>
          </a:gradFill>
        </p:spPr>
        <p:style>
          <a:lnRef idx="0">
            <a:schemeClr val="accent2"/>
          </a:lnRef>
          <a:fillRef idx="3">
            <a:schemeClr val="accent2"/>
          </a:fillRef>
          <a:effectRef idx="3">
            <a:schemeClr val="accent2"/>
          </a:effectRef>
          <a:fontRef idx="minor">
            <a:schemeClr val="lt1"/>
          </a:fontRef>
        </p:style>
        <p:txBody>
          <a:bodyPr wrap="square" rtlCol="0">
            <a:spAutoFit/>
          </a:bodyPr>
          <a:lstStyle/>
          <a:p>
            <a:r>
              <a:rPr lang="fr-FR" dirty="0"/>
              <a:t>{{ Interpolation }}</a:t>
            </a:r>
          </a:p>
        </p:txBody>
      </p:sp>
      <p:pic>
        <p:nvPicPr>
          <p:cNvPr id="42" name="Image 41">
            <a:extLst>
              <a:ext uri="{FF2B5EF4-FFF2-40B4-BE49-F238E27FC236}">
                <a16:creationId xmlns:a16="http://schemas.microsoft.com/office/drawing/2014/main" id="{19B8A9B2-F22F-19A2-0B65-0AEAAC8671D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910187" y="661673"/>
            <a:ext cx="1033145" cy="1142789"/>
          </a:xfrm>
          <a:prstGeom prst="rect">
            <a:avLst/>
          </a:prstGeom>
          <a:effectLst>
            <a:outerShdw blurRad="50800" dist="38100" dir="2700000" algn="tl" rotWithShape="0">
              <a:prstClr val="black">
                <a:alpha val="57000"/>
              </a:prstClr>
            </a:outerShdw>
          </a:effectLst>
        </p:spPr>
      </p:pic>
      <p:sp>
        <p:nvSpPr>
          <p:cNvPr id="43" name="ZoneTexte 42">
            <a:extLst>
              <a:ext uri="{FF2B5EF4-FFF2-40B4-BE49-F238E27FC236}">
                <a16:creationId xmlns:a16="http://schemas.microsoft.com/office/drawing/2014/main" id="{C33B5EDD-1F02-BDC3-B4BD-568E9B9A58CC}"/>
              </a:ext>
            </a:extLst>
          </p:cNvPr>
          <p:cNvSpPr txBox="1"/>
          <p:nvPr/>
        </p:nvSpPr>
        <p:spPr>
          <a:xfrm>
            <a:off x="168518" y="1032914"/>
            <a:ext cx="2584207" cy="523220"/>
          </a:xfrm>
          <a:prstGeom prst="rect">
            <a:avLst/>
          </a:prstGeom>
          <a:noFill/>
        </p:spPr>
        <p:txBody>
          <a:bodyPr wrap="square" rtlCol="0">
            <a:spAutoFit/>
          </a:bodyPr>
          <a:lstStyle/>
          <a:p>
            <a:r>
              <a:rPr lang="fr-FR" sz="2800" b="1" dirty="0"/>
              <a:t>Front-end - Vue </a:t>
            </a:r>
            <a:endParaRPr lang="fr-FR" sz="1200" b="1" dirty="0"/>
          </a:p>
        </p:txBody>
      </p:sp>
      <p:sp>
        <p:nvSpPr>
          <p:cNvPr id="44" name="ZoneTexte 43">
            <a:extLst>
              <a:ext uri="{FF2B5EF4-FFF2-40B4-BE49-F238E27FC236}">
                <a16:creationId xmlns:a16="http://schemas.microsoft.com/office/drawing/2014/main" id="{9933DD6E-4A78-5EEB-1DE3-B568060331BB}"/>
              </a:ext>
            </a:extLst>
          </p:cNvPr>
          <p:cNvSpPr txBox="1"/>
          <p:nvPr/>
        </p:nvSpPr>
        <p:spPr>
          <a:xfrm>
            <a:off x="501894" y="339110"/>
            <a:ext cx="4124516" cy="707886"/>
          </a:xfrm>
          <a:prstGeom prst="rect">
            <a:avLst/>
          </a:prstGeom>
          <a:solidFill>
            <a:schemeClr val="bg1"/>
          </a:solidFill>
        </p:spPr>
        <p:txBody>
          <a:bodyPr wrap="square" rtlCol="0">
            <a:spAutoFit/>
          </a:bodyPr>
          <a:lstStyle/>
          <a:p>
            <a:r>
              <a:rPr lang="fr-FR" sz="4000" b="1" dirty="0"/>
              <a:t>Développements</a:t>
            </a:r>
            <a:endParaRPr lang="fr-FR" b="1" dirty="0"/>
          </a:p>
        </p:txBody>
      </p:sp>
      <p:sp>
        <p:nvSpPr>
          <p:cNvPr id="45" name="ZoneTexte 44">
            <a:extLst>
              <a:ext uri="{FF2B5EF4-FFF2-40B4-BE49-F238E27FC236}">
                <a16:creationId xmlns:a16="http://schemas.microsoft.com/office/drawing/2014/main" id="{67D4460D-B4EB-9A2D-94D4-1F28D1039AA5}"/>
              </a:ext>
            </a:extLst>
          </p:cNvPr>
          <p:cNvSpPr txBox="1"/>
          <p:nvPr/>
        </p:nvSpPr>
        <p:spPr>
          <a:xfrm>
            <a:off x="8161533" y="1435130"/>
            <a:ext cx="1134868" cy="369332"/>
          </a:xfrm>
          <a:prstGeom prst="rect">
            <a:avLst/>
          </a:prstGeom>
          <a:gradFill>
            <a:gsLst>
              <a:gs pos="0">
                <a:srgbClr val="C30030"/>
              </a:gs>
              <a:gs pos="100000">
                <a:srgbClr val="C30030"/>
              </a:gs>
            </a:gsLst>
          </a:gradFill>
        </p:spPr>
        <p:style>
          <a:lnRef idx="0">
            <a:schemeClr val="accent2"/>
          </a:lnRef>
          <a:fillRef idx="3">
            <a:schemeClr val="accent2"/>
          </a:fillRef>
          <a:effectRef idx="3">
            <a:schemeClr val="accent2"/>
          </a:effectRef>
          <a:fontRef idx="minor">
            <a:schemeClr val="lt1"/>
          </a:fontRef>
        </p:style>
        <p:txBody>
          <a:bodyPr wrap="square" rtlCol="0">
            <a:spAutoFit/>
          </a:bodyPr>
          <a:lstStyle/>
          <a:p>
            <a:r>
              <a:rPr lang="fr-FR" dirty="0" err="1"/>
              <a:t>PrimeFlex</a:t>
            </a:r>
            <a:endParaRPr lang="fr-FR" dirty="0"/>
          </a:p>
        </p:txBody>
      </p:sp>
      <p:sp>
        <p:nvSpPr>
          <p:cNvPr id="46" name="ZoneTexte 45">
            <a:extLst>
              <a:ext uri="{FF2B5EF4-FFF2-40B4-BE49-F238E27FC236}">
                <a16:creationId xmlns:a16="http://schemas.microsoft.com/office/drawing/2014/main" id="{F848DBB5-FE14-725C-D4A7-734D90F8A2C2}"/>
              </a:ext>
            </a:extLst>
          </p:cNvPr>
          <p:cNvSpPr txBox="1"/>
          <p:nvPr/>
        </p:nvSpPr>
        <p:spPr>
          <a:xfrm>
            <a:off x="8161534" y="834003"/>
            <a:ext cx="1134868" cy="369332"/>
          </a:xfrm>
          <a:prstGeom prst="rect">
            <a:avLst/>
          </a:prstGeom>
          <a:gradFill>
            <a:gsLst>
              <a:gs pos="0">
                <a:srgbClr val="C30030"/>
              </a:gs>
              <a:gs pos="100000">
                <a:srgbClr val="C30030"/>
              </a:gs>
            </a:gsLst>
          </a:gradFill>
        </p:spPr>
        <p:style>
          <a:lnRef idx="0">
            <a:schemeClr val="accent2"/>
          </a:lnRef>
          <a:fillRef idx="3">
            <a:schemeClr val="accent2"/>
          </a:fillRef>
          <a:effectRef idx="3">
            <a:schemeClr val="accent2"/>
          </a:effectRef>
          <a:fontRef idx="minor">
            <a:schemeClr val="lt1"/>
          </a:fontRef>
        </p:style>
        <p:txBody>
          <a:bodyPr wrap="square" rtlCol="0">
            <a:spAutoFit/>
          </a:bodyPr>
          <a:lstStyle/>
          <a:p>
            <a:r>
              <a:rPr lang="fr-FR" dirty="0"/>
              <a:t>PrimeNg</a:t>
            </a:r>
          </a:p>
        </p:txBody>
      </p:sp>
    </p:spTree>
    <p:extLst>
      <p:ext uri="{BB962C8B-B14F-4D97-AF65-F5344CB8AC3E}">
        <p14:creationId xmlns:p14="http://schemas.microsoft.com/office/powerpoint/2010/main" val="2970826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id="{E5EC1A4E-F53A-98C6-F201-E78FF448ECBB}"/>
              </a:ext>
            </a:extLst>
          </p:cNvPr>
          <p:cNvSpPr txBox="1"/>
          <p:nvPr/>
        </p:nvSpPr>
        <p:spPr>
          <a:xfrm>
            <a:off x="168518" y="1032914"/>
            <a:ext cx="3717682" cy="523220"/>
          </a:xfrm>
          <a:prstGeom prst="rect">
            <a:avLst/>
          </a:prstGeom>
          <a:noFill/>
        </p:spPr>
        <p:txBody>
          <a:bodyPr wrap="square" rtlCol="0">
            <a:spAutoFit/>
          </a:bodyPr>
          <a:lstStyle/>
          <a:p>
            <a:r>
              <a:rPr lang="fr-FR" sz="2800" b="1" dirty="0"/>
              <a:t>Front-end - Vue - Style</a:t>
            </a:r>
            <a:endParaRPr lang="fr-FR" sz="1200" b="1" dirty="0"/>
          </a:p>
        </p:txBody>
      </p:sp>
      <p:sp>
        <p:nvSpPr>
          <p:cNvPr id="7" name="ZoneTexte 6">
            <a:extLst>
              <a:ext uri="{FF2B5EF4-FFF2-40B4-BE49-F238E27FC236}">
                <a16:creationId xmlns:a16="http://schemas.microsoft.com/office/drawing/2014/main" id="{55B13B9C-F5F3-5EC4-7E14-CB8F93340066}"/>
              </a:ext>
            </a:extLst>
          </p:cNvPr>
          <p:cNvSpPr txBox="1"/>
          <p:nvPr/>
        </p:nvSpPr>
        <p:spPr>
          <a:xfrm>
            <a:off x="501894" y="339110"/>
            <a:ext cx="4124516" cy="707886"/>
          </a:xfrm>
          <a:prstGeom prst="rect">
            <a:avLst/>
          </a:prstGeom>
          <a:solidFill>
            <a:schemeClr val="bg1"/>
          </a:solidFill>
        </p:spPr>
        <p:txBody>
          <a:bodyPr wrap="square" rtlCol="0">
            <a:spAutoFit/>
          </a:bodyPr>
          <a:lstStyle/>
          <a:p>
            <a:r>
              <a:rPr lang="fr-FR" sz="4000" b="1" dirty="0"/>
              <a:t>Développements</a:t>
            </a:r>
            <a:endParaRPr lang="fr-FR" b="1" dirty="0"/>
          </a:p>
        </p:txBody>
      </p:sp>
      <p:pic>
        <p:nvPicPr>
          <p:cNvPr id="22" name="Image 21" descr="Une image contenant texte&#10;&#10;Description générée automatiquement">
            <a:extLst>
              <a:ext uri="{FF2B5EF4-FFF2-40B4-BE49-F238E27FC236}">
                <a16:creationId xmlns:a16="http://schemas.microsoft.com/office/drawing/2014/main" id="{010495C5-39DF-77B3-0084-1E65503F27D8}"/>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357" t="45462" r="2757" b="20233"/>
          <a:stretch/>
        </p:blipFill>
        <p:spPr bwMode="auto">
          <a:xfrm>
            <a:off x="153879" y="2732041"/>
            <a:ext cx="9491821" cy="564705"/>
          </a:xfrm>
          <a:prstGeom prst="rect">
            <a:avLst/>
          </a:prstGeom>
          <a:ln>
            <a:noFill/>
          </a:ln>
          <a:effectLst/>
          <a:extLst>
            <a:ext uri="{53640926-AAD7-44D8-BBD7-CCE9431645EC}">
              <a14:shadowObscured xmlns:a14="http://schemas.microsoft.com/office/drawing/2010/main"/>
            </a:ext>
          </a:extLst>
        </p:spPr>
      </p:pic>
      <p:sp>
        <p:nvSpPr>
          <p:cNvPr id="14" name="ZoneTexte 13">
            <a:extLst>
              <a:ext uri="{FF2B5EF4-FFF2-40B4-BE49-F238E27FC236}">
                <a16:creationId xmlns:a16="http://schemas.microsoft.com/office/drawing/2014/main" id="{90544343-76D9-A6A1-30D8-E2EA6AD71C35}"/>
              </a:ext>
            </a:extLst>
          </p:cNvPr>
          <p:cNvSpPr txBox="1"/>
          <p:nvPr/>
        </p:nvSpPr>
        <p:spPr>
          <a:xfrm>
            <a:off x="4716061" y="3444079"/>
            <a:ext cx="4391524" cy="369332"/>
          </a:xfrm>
          <a:prstGeom prst="rect">
            <a:avLst/>
          </a:prstGeom>
          <a:gradFill>
            <a:gsLst>
              <a:gs pos="0">
                <a:srgbClr val="56A3FF"/>
              </a:gs>
              <a:gs pos="100000">
                <a:srgbClr val="56A3FF"/>
              </a:gs>
            </a:gsLst>
          </a:gradFill>
        </p:spPr>
        <p:style>
          <a:lnRef idx="0">
            <a:schemeClr val="accent2"/>
          </a:lnRef>
          <a:fillRef idx="3">
            <a:schemeClr val="accent2"/>
          </a:fillRef>
          <a:effectRef idx="3">
            <a:schemeClr val="accent2"/>
          </a:effectRef>
          <a:fontRef idx="minor">
            <a:schemeClr val="lt1"/>
          </a:fontRef>
        </p:style>
        <p:txBody>
          <a:bodyPr wrap="square" rtlCol="0">
            <a:spAutoFit/>
          </a:bodyPr>
          <a:lstStyle/>
          <a:p>
            <a:r>
              <a:rPr lang="fr-FR" dirty="0"/>
              <a:t>( Event Binding ) : Template	       composant </a:t>
            </a:r>
          </a:p>
        </p:txBody>
      </p:sp>
      <p:sp>
        <p:nvSpPr>
          <p:cNvPr id="36" name="Flèche : droite 35">
            <a:extLst>
              <a:ext uri="{FF2B5EF4-FFF2-40B4-BE49-F238E27FC236}">
                <a16:creationId xmlns:a16="http://schemas.microsoft.com/office/drawing/2014/main" id="{2271DDE1-2FDF-CCBF-70D9-41EB04974010}"/>
              </a:ext>
            </a:extLst>
          </p:cNvPr>
          <p:cNvSpPr/>
          <p:nvPr/>
        </p:nvSpPr>
        <p:spPr>
          <a:xfrm>
            <a:off x="7417606" y="3564158"/>
            <a:ext cx="356839" cy="149991"/>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pic>
        <p:nvPicPr>
          <p:cNvPr id="38" name="Image 37" descr="Une image contenant texte&#10;&#10;Description générée automatiquement">
            <a:extLst>
              <a:ext uri="{FF2B5EF4-FFF2-40B4-BE49-F238E27FC236}">
                <a16:creationId xmlns:a16="http://schemas.microsoft.com/office/drawing/2014/main" id="{CFEA4CBE-A834-7B6D-301D-9A89834AE02E}"/>
              </a:ext>
            </a:extLst>
          </p:cNvPr>
          <p:cNvPicPr>
            <a:picLocks noChangeAspect="1"/>
          </p:cNvPicPr>
          <p:nvPr/>
        </p:nvPicPr>
        <p:blipFill rotWithShape="1">
          <a:blip r:embed="rId4">
            <a:extLst>
              <a:ext uri="{28A0092B-C50C-407E-A947-70E740481C1C}">
                <a14:useLocalDpi xmlns:a14="http://schemas.microsoft.com/office/drawing/2010/main" val="0"/>
              </a:ext>
            </a:extLst>
          </a:blip>
          <a:srcRect l="6172" t="45937" r="13934" b="36329"/>
          <a:stretch/>
        </p:blipFill>
        <p:spPr>
          <a:xfrm>
            <a:off x="211610" y="4784886"/>
            <a:ext cx="9008901" cy="564705"/>
          </a:xfrm>
          <a:prstGeom prst="rect">
            <a:avLst/>
          </a:prstGeom>
        </p:spPr>
      </p:pic>
      <p:sp>
        <p:nvSpPr>
          <p:cNvPr id="39" name="ZoneTexte 38">
            <a:extLst>
              <a:ext uri="{FF2B5EF4-FFF2-40B4-BE49-F238E27FC236}">
                <a16:creationId xmlns:a16="http://schemas.microsoft.com/office/drawing/2014/main" id="{31134B75-AF79-B8F4-3237-6BCE11D44904}"/>
              </a:ext>
            </a:extLst>
          </p:cNvPr>
          <p:cNvSpPr txBox="1"/>
          <p:nvPr/>
        </p:nvSpPr>
        <p:spPr>
          <a:xfrm>
            <a:off x="4716061" y="5301551"/>
            <a:ext cx="5751944" cy="369332"/>
          </a:xfrm>
          <a:prstGeom prst="rect">
            <a:avLst/>
          </a:prstGeom>
          <a:gradFill>
            <a:gsLst>
              <a:gs pos="0">
                <a:srgbClr val="56A3FF"/>
              </a:gs>
              <a:gs pos="100000">
                <a:srgbClr val="56A3FF"/>
              </a:gs>
            </a:gsLst>
          </a:gradFill>
        </p:spPr>
        <p:style>
          <a:lnRef idx="0">
            <a:schemeClr val="accent2"/>
          </a:lnRef>
          <a:fillRef idx="3">
            <a:schemeClr val="accent2"/>
          </a:fillRef>
          <a:effectRef idx="3">
            <a:schemeClr val="accent2"/>
          </a:effectRef>
          <a:fontRef idx="minor">
            <a:schemeClr val="lt1"/>
          </a:fontRef>
        </p:style>
        <p:txBody>
          <a:bodyPr wrap="square" rtlCol="0">
            <a:spAutoFit/>
          </a:bodyPr>
          <a:lstStyle/>
          <a:p>
            <a:r>
              <a:rPr lang="fr-FR" dirty="0"/>
              <a:t>[ ( Two-way binding ) ] :   Template	       composant </a:t>
            </a:r>
          </a:p>
        </p:txBody>
      </p:sp>
      <p:sp>
        <p:nvSpPr>
          <p:cNvPr id="41" name="Flèche : double flèche horizontale 40">
            <a:extLst>
              <a:ext uri="{FF2B5EF4-FFF2-40B4-BE49-F238E27FC236}">
                <a16:creationId xmlns:a16="http://schemas.microsoft.com/office/drawing/2014/main" id="{7E6DB94A-FC2F-3200-399F-3D1A66A92296}"/>
              </a:ext>
            </a:extLst>
          </p:cNvPr>
          <p:cNvSpPr/>
          <p:nvPr/>
        </p:nvSpPr>
        <p:spPr>
          <a:xfrm>
            <a:off x="8110677" y="5412776"/>
            <a:ext cx="587816" cy="146881"/>
          </a:xfrm>
          <a:prstGeom prst="lef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pic>
        <p:nvPicPr>
          <p:cNvPr id="2" name="Image 1" descr="Une image contenant texte&#10;&#10;Description générée automatiquement">
            <a:extLst>
              <a:ext uri="{FF2B5EF4-FFF2-40B4-BE49-F238E27FC236}">
                <a16:creationId xmlns:a16="http://schemas.microsoft.com/office/drawing/2014/main" id="{48201070-07F8-770E-0664-F20E785EB486}"/>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8335" r="9328" b="-1352"/>
          <a:stretch/>
        </p:blipFill>
        <p:spPr bwMode="auto">
          <a:xfrm>
            <a:off x="9683830" y="200024"/>
            <a:ext cx="2314577" cy="3811595"/>
          </a:xfrm>
          <a:prstGeom prst="rect">
            <a:avLst/>
          </a:prstGeom>
          <a:ln>
            <a:noFill/>
          </a:ln>
          <a:effectLst/>
          <a:extLst>
            <a:ext uri="{53640926-AAD7-44D8-BBD7-CCE9431645EC}">
              <a14:shadowObscured xmlns:a14="http://schemas.microsoft.com/office/drawing/2010/main"/>
            </a:ext>
          </a:extLst>
        </p:spPr>
      </p:pic>
      <p:sp>
        <p:nvSpPr>
          <p:cNvPr id="3" name="ZoneTexte 2">
            <a:extLst>
              <a:ext uri="{FF2B5EF4-FFF2-40B4-BE49-F238E27FC236}">
                <a16:creationId xmlns:a16="http://schemas.microsoft.com/office/drawing/2014/main" id="{88CDBA4B-7062-7261-49DA-8F8151C00882}"/>
              </a:ext>
            </a:extLst>
          </p:cNvPr>
          <p:cNvSpPr txBox="1"/>
          <p:nvPr/>
        </p:nvSpPr>
        <p:spPr>
          <a:xfrm>
            <a:off x="6378015" y="508387"/>
            <a:ext cx="2593531" cy="369332"/>
          </a:xfrm>
          <a:prstGeom prst="rect">
            <a:avLst/>
          </a:prstGeom>
          <a:noFill/>
        </p:spPr>
        <p:txBody>
          <a:bodyPr wrap="none" rtlCol="0">
            <a:spAutoFit/>
          </a:bodyPr>
          <a:lstStyle/>
          <a:p>
            <a:r>
              <a:rPr lang="fr-FR" dirty="0"/>
              <a:t>Surcharge classe primeNg</a:t>
            </a:r>
          </a:p>
        </p:txBody>
      </p:sp>
    </p:spTree>
    <p:extLst>
      <p:ext uri="{BB962C8B-B14F-4D97-AF65-F5344CB8AC3E}">
        <p14:creationId xmlns:p14="http://schemas.microsoft.com/office/powerpoint/2010/main" val="396504367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83A8A00D-DF2B-CF66-4974-B9A10B57DFC6}"/>
              </a:ext>
            </a:extLst>
          </p:cNvPr>
          <p:cNvSpPr txBox="1"/>
          <p:nvPr/>
        </p:nvSpPr>
        <p:spPr>
          <a:xfrm>
            <a:off x="417334" y="4787384"/>
            <a:ext cx="2924775" cy="1754326"/>
          </a:xfrm>
          <a:prstGeom prst="rect">
            <a:avLst/>
          </a:prstGeom>
          <a:noFill/>
        </p:spPr>
        <p:txBody>
          <a:bodyPr wrap="none" rtlCol="0">
            <a:spAutoFit/>
          </a:bodyPr>
          <a:lstStyle/>
          <a:p>
            <a:pPr algn="ctr"/>
            <a:r>
              <a:rPr lang="fr-FR" dirty="0"/>
              <a:t>@Secured(« ROLE_ADMIN »)</a:t>
            </a:r>
          </a:p>
          <a:p>
            <a:pPr algn="ctr"/>
            <a:r>
              <a:rPr lang="fr-FR" dirty="0"/>
              <a:t>Ou</a:t>
            </a:r>
          </a:p>
          <a:p>
            <a:pPr algn="ctr"/>
            <a:endParaRPr lang="fr-FR" dirty="0"/>
          </a:p>
          <a:p>
            <a:pPr algn="ctr"/>
            <a:r>
              <a:rPr lang="fr-FR" dirty="0"/>
              <a:t>Méta-annotation avec</a:t>
            </a:r>
          </a:p>
          <a:p>
            <a:r>
              <a:rPr lang="fr-FR" dirty="0"/>
              <a:t>@Target(METHOD)</a:t>
            </a:r>
          </a:p>
          <a:p>
            <a:r>
              <a:rPr lang="fr-FR" dirty="0"/>
              <a:t>@PreAuthorized(RUNTIME)</a:t>
            </a:r>
          </a:p>
        </p:txBody>
      </p:sp>
      <p:sp>
        <p:nvSpPr>
          <p:cNvPr id="5" name="ZoneTexte 4">
            <a:extLst>
              <a:ext uri="{FF2B5EF4-FFF2-40B4-BE49-F238E27FC236}">
                <a16:creationId xmlns:a16="http://schemas.microsoft.com/office/drawing/2014/main" id="{A345D4B5-5320-803E-EE1B-30D31AD78229}"/>
              </a:ext>
            </a:extLst>
          </p:cNvPr>
          <p:cNvSpPr txBox="1"/>
          <p:nvPr/>
        </p:nvSpPr>
        <p:spPr>
          <a:xfrm>
            <a:off x="4494033" y="2401847"/>
            <a:ext cx="2371611" cy="923330"/>
          </a:xfrm>
          <a:prstGeom prst="rect">
            <a:avLst/>
          </a:prstGeom>
          <a:noFill/>
        </p:spPr>
        <p:txBody>
          <a:bodyPr wrap="none" rtlCol="0">
            <a:spAutoFit/>
          </a:bodyPr>
          <a:lstStyle/>
          <a:p>
            <a:pPr algn="ctr"/>
            <a:r>
              <a:rPr lang="fr-FR" dirty="0"/>
              <a:t>Javax validation</a:t>
            </a:r>
          </a:p>
          <a:p>
            <a:pPr algn="ctr"/>
            <a:r>
              <a:rPr lang="fr-FR" dirty="0"/>
              <a:t>(ou Spring </a:t>
            </a:r>
            <a:r>
              <a:rPr lang="fr-FR" dirty="0" err="1"/>
              <a:t>validator</a:t>
            </a:r>
            <a:endParaRPr lang="fr-FR" dirty="0"/>
          </a:p>
          <a:p>
            <a:pPr algn="ctr"/>
            <a:r>
              <a:rPr lang="fr-FR" dirty="0"/>
              <a:t>Ou </a:t>
            </a:r>
            <a:r>
              <a:rPr lang="fr-FR" dirty="0" err="1"/>
              <a:t>hibernate</a:t>
            </a:r>
            <a:r>
              <a:rPr lang="fr-FR" dirty="0"/>
              <a:t> </a:t>
            </a:r>
            <a:r>
              <a:rPr lang="fr-FR" dirty="0" err="1"/>
              <a:t>validator</a:t>
            </a:r>
            <a:r>
              <a:rPr lang="fr-FR" dirty="0"/>
              <a:t>)</a:t>
            </a:r>
          </a:p>
        </p:txBody>
      </p:sp>
      <p:sp>
        <p:nvSpPr>
          <p:cNvPr id="11" name="ZoneTexte 10">
            <a:extLst>
              <a:ext uri="{FF2B5EF4-FFF2-40B4-BE49-F238E27FC236}">
                <a16:creationId xmlns:a16="http://schemas.microsoft.com/office/drawing/2014/main" id="{16682E54-9FC4-6FD5-B616-B582BDC4BD19}"/>
              </a:ext>
            </a:extLst>
          </p:cNvPr>
          <p:cNvSpPr txBox="1"/>
          <p:nvPr/>
        </p:nvSpPr>
        <p:spPr>
          <a:xfrm>
            <a:off x="168518" y="1032914"/>
            <a:ext cx="4079632" cy="523220"/>
          </a:xfrm>
          <a:prstGeom prst="rect">
            <a:avLst/>
          </a:prstGeom>
          <a:noFill/>
        </p:spPr>
        <p:txBody>
          <a:bodyPr wrap="square" rtlCol="0">
            <a:spAutoFit/>
          </a:bodyPr>
          <a:lstStyle/>
          <a:p>
            <a:r>
              <a:rPr lang="fr-FR" sz="2800" b="1" dirty="0"/>
              <a:t>Autorisation et validation</a:t>
            </a:r>
            <a:endParaRPr lang="fr-FR" sz="1200" b="1" dirty="0"/>
          </a:p>
        </p:txBody>
      </p:sp>
      <p:sp>
        <p:nvSpPr>
          <p:cNvPr id="12" name="ZoneTexte 11">
            <a:extLst>
              <a:ext uri="{FF2B5EF4-FFF2-40B4-BE49-F238E27FC236}">
                <a16:creationId xmlns:a16="http://schemas.microsoft.com/office/drawing/2014/main" id="{0A0B3DBD-7DD2-00CA-C851-2B46D2FD8BFF}"/>
              </a:ext>
            </a:extLst>
          </p:cNvPr>
          <p:cNvSpPr txBox="1"/>
          <p:nvPr/>
        </p:nvSpPr>
        <p:spPr>
          <a:xfrm>
            <a:off x="501894" y="339110"/>
            <a:ext cx="2041281" cy="707886"/>
          </a:xfrm>
          <a:prstGeom prst="rect">
            <a:avLst/>
          </a:prstGeom>
          <a:solidFill>
            <a:schemeClr val="bg1"/>
          </a:solidFill>
        </p:spPr>
        <p:txBody>
          <a:bodyPr wrap="square" rtlCol="0">
            <a:spAutoFit/>
          </a:bodyPr>
          <a:lstStyle/>
          <a:p>
            <a:r>
              <a:rPr lang="fr-FR" sz="4000" b="1" dirty="0"/>
              <a:t>Sécurité</a:t>
            </a:r>
            <a:endParaRPr lang="fr-FR" b="1" dirty="0"/>
          </a:p>
        </p:txBody>
      </p:sp>
      <p:pic>
        <p:nvPicPr>
          <p:cNvPr id="14" name="Image 13">
            <a:extLst>
              <a:ext uri="{FF2B5EF4-FFF2-40B4-BE49-F238E27FC236}">
                <a16:creationId xmlns:a16="http://schemas.microsoft.com/office/drawing/2014/main" id="{81C76D30-87EC-99BF-C51E-4EAC9CDC28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8709" y="3251114"/>
            <a:ext cx="1013050" cy="1013050"/>
          </a:xfrm>
          <a:prstGeom prst="rect">
            <a:avLst/>
          </a:prstGeom>
        </p:spPr>
      </p:pic>
      <p:sp>
        <p:nvSpPr>
          <p:cNvPr id="15" name="ZoneTexte 14">
            <a:extLst>
              <a:ext uri="{FF2B5EF4-FFF2-40B4-BE49-F238E27FC236}">
                <a16:creationId xmlns:a16="http://schemas.microsoft.com/office/drawing/2014/main" id="{D90CC983-BF70-BBE8-C368-7B0B2C4F6FC0}"/>
              </a:ext>
            </a:extLst>
          </p:cNvPr>
          <p:cNvSpPr txBox="1"/>
          <p:nvPr/>
        </p:nvSpPr>
        <p:spPr>
          <a:xfrm>
            <a:off x="1113190" y="4231428"/>
            <a:ext cx="1584088" cy="369332"/>
          </a:xfrm>
          <a:prstGeom prst="rect">
            <a:avLst/>
          </a:prstGeom>
          <a:noFill/>
        </p:spPr>
        <p:txBody>
          <a:bodyPr wrap="none" rtlCol="0">
            <a:spAutoFit/>
          </a:bodyPr>
          <a:lstStyle/>
          <a:p>
            <a:r>
              <a:rPr lang="fr-FR" dirty="0"/>
              <a:t>Spring Security</a:t>
            </a:r>
          </a:p>
        </p:txBody>
      </p:sp>
      <p:sp>
        <p:nvSpPr>
          <p:cNvPr id="16" name="Rectangle : coins arrondis 15">
            <a:extLst>
              <a:ext uri="{FF2B5EF4-FFF2-40B4-BE49-F238E27FC236}">
                <a16:creationId xmlns:a16="http://schemas.microsoft.com/office/drawing/2014/main" id="{68E1C606-085F-22F8-2759-42EDB53BA14D}"/>
              </a:ext>
            </a:extLst>
          </p:cNvPr>
          <p:cNvSpPr/>
          <p:nvPr/>
        </p:nvSpPr>
        <p:spPr>
          <a:xfrm>
            <a:off x="1021619" y="2279589"/>
            <a:ext cx="1716203" cy="369333"/>
          </a:xfrm>
          <a:prstGeom prst="roundRect">
            <a:avLst/>
          </a:prstGeom>
          <a:solidFill>
            <a:srgbClr val="6BBD47"/>
          </a:solidFill>
          <a:ln>
            <a:solidFill>
              <a:srgbClr val="6BBD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Authorisations</a:t>
            </a:r>
            <a:endParaRPr lang="fr-FR" dirty="0"/>
          </a:p>
        </p:txBody>
      </p:sp>
      <p:pic>
        <p:nvPicPr>
          <p:cNvPr id="22" name="Image 21">
            <a:extLst>
              <a:ext uri="{FF2B5EF4-FFF2-40B4-BE49-F238E27FC236}">
                <a16:creationId xmlns:a16="http://schemas.microsoft.com/office/drawing/2014/main" id="{29849E93-2D09-D40D-29E7-1AD942AD933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16697" y="815311"/>
            <a:ext cx="1647760" cy="1385318"/>
          </a:xfrm>
          <a:prstGeom prst="rect">
            <a:avLst/>
          </a:prstGeom>
        </p:spPr>
      </p:pic>
      <p:sp>
        <p:nvSpPr>
          <p:cNvPr id="23" name="Rectangle : coins arrondis 22">
            <a:extLst>
              <a:ext uri="{FF2B5EF4-FFF2-40B4-BE49-F238E27FC236}">
                <a16:creationId xmlns:a16="http://schemas.microsoft.com/office/drawing/2014/main" id="{A089F7F7-3472-A2FC-78E6-F399022D7D93}"/>
              </a:ext>
            </a:extLst>
          </p:cNvPr>
          <p:cNvSpPr/>
          <p:nvPr/>
        </p:nvSpPr>
        <p:spPr>
          <a:xfrm>
            <a:off x="4659198" y="244760"/>
            <a:ext cx="2041281" cy="369333"/>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Validation de bean</a:t>
            </a:r>
          </a:p>
        </p:txBody>
      </p:sp>
      <p:sp>
        <p:nvSpPr>
          <p:cNvPr id="25" name="ZoneTexte 24">
            <a:extLst>
              <a:ext uri="{FF2B5EF4-FFF2-40B4-BE49-F238E27FC236}">
                <a16:creationId xmlns:a16="http://schemas.microsoft.com/office/drawing/2014/main" id="{2DE24A5A-4DB1-0470-53B9-F84AAF109A1A}"/>
              </a:ext>
            </a:extLst>
          </p:cNvPr>
          <p:cNvSpPr txBox="1"/>
          <p:nvPr/>
        </p:nvSpPr>
        <p:spPr>
          <a:xfrm>
            <a:off x="4268073" y="3486934"/>
            <a:ext cx="2823530" cy="923330"/>
          </a:xfrm>
          <a:prstGeom prst="rect">
            <a:avLst/>
          </a:prstGeom>
          <a:noFill/>
        </p:spPr>
        <p:txBody>
          <a:bodyPr wrap="none" rtlCol="0">
            <a:spAutoFit/>
          </a:bodyPr>
          <a:lstStyle/>
          <a:p>
            <a:pPr algn="ctr"/>
            <a:r>
              <a:rPr lang="fr-FR" dirty="0"/>
              <a:t>JSR 380</a:t>
            </a:r>
          </a:p>
          <a:p>
            <a:pPr algn="ctr"/>
            <a:r>
              <a:rPr lang="fr-FR" dirty="0"/>
              <a:t>Respect de critères </a:t>
            </a:r>
          </a:p>
          <a:p>
            <a:pPr algn="ctr"/>
            <a:r>
              <a:rPr lang="fr-FR" dirty="0"/>
              <a:t>par les propriétés d’un bean</a:t>
            </a:r>
          </a:p>
        </p:txBody>
      </p:sp>
      <p:pic>
        <p:nvPicPr>
          <p:cNvPr id="26" name="Image 25" descr="Une image contenant texte&#10;&#10;Description générée automatiquement">
            <a:extLst>
              <a:ext uri="{FF2B5EF4-FFF2-40B4-BE49-F238E27FC236}">
                <a16:creationId xmlns:a16="http://schemas.microsoft.com/office/drawing/2014/main" id="{0D8DC3A0-242B-F9E0-B7B2-809A199E402B}"/>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5483" b="14673"/>
          <a:stretch/>
        </p:blipFill>
        <p:spPr bwMode="auto">
          <a:xfrm>
            <a:off x="4829405" y="5047939"/>
            <a:ext cx="6107291" cy="1493771"/>
          </a:xfrm>
          <a:prstGeom prst="rect">
            <a:avLst/>
          </a:prstGeom>
          <a:ln>
            <a:noFill/>
          </a:ln>
          <a:effectLst/>
          <a:extLst>
            <a:ext uri="{53640926-AAD7-44D8-BBD7-CCE9431645EC}">
              <a14:shadowObscured xmlns:a14="http://schemas.microsoft.com/office/drawing/2010/main"/>
            </a:ext>
          </a:extLst>
        </p:spPr>
      </p:pic>
      <p:pic>
        <p:nvPicPr>
          <p:cNvPr id="27" name="Image 26" descr="Une image contenant texte&#10;&#10;Description générée automatiquement">
            <a:extLst>
              <a:ext uri="{FF2B5EF4-FFF2-40B4-BE49-F238E27FC236}">
                <a16:creationId xmlns:a16="http://schemas.microsoft.com/office/drawing/2014/main" id="{B7CCB7AF-E1BB-9520-FFDF-9A9F9B4CE593}"/>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1401" t="10350" r="24624"/>
          <a:stretch/>
        </p:blipFill>
        <p:spPr>
          <a:xfrm>
            <a:off x="7883051" y="882086"/>
            <a:ext cx="3807055" cy="2795006"/>
          </a:xfrm>
          <a:prstGeom prst="rect">
            <a:avLst/>
          </a:prstGeom>
          <a:effectLst/>
        </p:spPr>
      </p:pic>
    </p:spTree>
    <p:extLst>
      <p:ext uri="{BB962C8B-B14F-4D97-AF65-F5344CB8AC3E}">
        <p14:creationId xmlns:p14="http://schemas.microsoft.com/office/powerpoint/2010/main" val="6164771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ZoneTexte 10">
            <a:extLst>
              <a:ext uri="{FF2B5EF4-FFF2-40B4-BE49-F238E27FC236}">
                <a16:creationId xmlns:a16="http://schemas.microsoft.com/office/drawing/2014/main" id="{16682E54-9FC4-6FD5-B616-B582BDC4BD19}"/>
              </a:ext>
            </a:extLst>
          </p:cNvPr>
          <p:cNvSpPr txBox="1"/>
          <p:nvPr/>
        </p:nvSpPr>
        <p:spPr>
          <a:xfrm>
            <a:off x="168518" y="1032914"/>
            <a:ext cx="3374782" cy="523220"/>
          </a:xfrm>
          <a:prstGeom prst="rect">
            <a:avLst/>
          </a:prstGeom>
          <a:noFill/>
        </p:spPr>
        <p:txBody>
          <a:bodyPr wrap="square" rtlCol="0">
            <a:spAutoFit/>
          </a:bodyPr>
          <a:lstStyle/>
          <a:p>
            <a:r>
              <a:rPr lang="fr-FR" sz="2800" b="1" dirty="0"/>
              <a:t>Injections </a:t>
            </a:r>
            <a:r>
              <a:rPr lang="fr-FR" sz="2800" b="1" dirty="0" err="1"/>
              <a:t>Sql</a:t>
            </a:r>
            <a:r>
              <a:rPr lang="fr-FR" sz="2800" b="1" dirty="0"/>
              <a:t> et CSRF</a:t>
            </a:r>
            <a:endParaRPr lang="fr-FR" sz="1200" b="1" dirty="0"/>
          </a:p>
        </p:txBody>
      </p:sp>
      <p:sp>
        <p:nvSpPr>
          <p:cNvPr id="12" name="ZoneTexte 11">
            <a:extLst>
              <a:ext uri="{FF2B5EF4-FFF2-40B4-BE49-F238E27FC236}">
                <a16:creationId xmlns:a16="http://schemas.microsoft.com/office/drawing/2014/main" id="{0A0B3DBD-7DD2-00CA-C851-2B46D2FD8BFF}"/>
              </a:ext>
            </a:extLst>
          </p:cNvPr>
          <p:cNvSpPr txBox="1"/>
          <p:nvPr/>
        </p:nvSpPr>
        <p:spPr>
          <a:xfrm>
            <a:off x="501894" y="339110"/>
            <a:ext cx="2041281" cy="707886"/>
          </a:xfrm>
          <a:prstGeom prst="rect">
            <a:avLst/>
          </a:prstGeom>
          <a:solidFill>
            <a:schemeClr val="bg1"/>
          </a:solidFill>
        </p:spPr>
        <p:txBody>
          <a:bodyPr wrap="square" rtlCol="0">
            <a:spAutoFit/>
          </a:bodyPr>
          <a:lstStyle/>
          <a:p>
            <a:r>
              <a:rPr lang="fr-FR" sz="4000" b="1" dirty="0"/>
              <a:t>Sécurité</a:t>
            </a:r>
            <a:endParaRPr lang="fr-FR" b="1" dirty="0"/>
          </a:p>
        </p:txBody>
      </p:sp>
      <p:pic>
        <p:nvPicPr>
          <p:cNvPr id="6" name="Image 5" descr="Une image contenant texte&#10;&#10;Description générée automatiquement">
            <a:extLst>
              <a:ext uri="{FF2B5EF4-FFF2-40B4-BE49-F238E27FC236}">
                <a16:creationId xmlns:a16="http://schemas.microsoft.com/office/drawing/2014/main" id="{570C19ED-070E-66A9-9056-22F5976D59C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4421"/>
          <a:stretch/>
        </p:blipFill>
        <p:spPr>
          <a:xfrm>
            <a:off x="3431147" y="4662428"/>
            <a:ext cx="7591426" cy="1908434"/>
          </a:xfrm>
          <a:prstGeom prst="rect">
            <a:avLst/>
          </a:prstGeom>
          <a:effectLst/>
        </p:spPr>
      </p:pic>
      <p:sp>
        <p:nvSpPr>
          <p:cNvPr id="15" name="ZoneTexte 14">
            <a:extLst>
              <a:ext uri="{FF2B5EF4-FFF2-40B4-BE49-F238E27FC236}">
                <a16:creationId xmlns:a16="http://schemas.microsoft.com/office/drawing/2014/main" id="{D90CC983-BF70-BBE8-C368-7B0B2C4F6FC0}"/>
              </a:ext>
            </a:extLst>
          </p:cNvPr>
          <p:cNvSpPr txBox="1"/>
          <p:nvPr/>
        </p:nvSpPr>
        <p:spPr>
          <a:xfrm>
            <a:off x="719803" y="5647532"/>
            <a:ext cx="2147222" cy="923330"/>
          </a:xfrm>
          <a:prstGeom prst="rect">
            <a:avLst/>
          </a:prstGeom>
          <a:noFill/>
        </p:spPr>
        <p:txBody>
          <a:bodyPr wrap="square" rtlCol="0">
            <a:spAutoFit/>
          </a:bodyPr>
          <a:lstStyle/>
          <a:p>
            <a:pPr algn="ctr"/>
            <a:r>
              <a:rPr lang="fr-FR" dirty="0"/>
              <a:t>Spring Data JPA</a:t>
            </a:r>
          </a:p>
          <a:p>
            <a:endParaRPr lang="fr-FR" dirty="0"/>
          </a:p>
          <a:p>
            <a:r>
              <a:rPr lang="fr-FR" dirty="0"/>
              <a:t>Paramètres nommés</a:t>
            </a:r>
          </a:p>
        </p:txBody>
      </p:sp>
      <p:sp>
        <p:nvSpPr>
          <p:cNvPr id="16" name="Rectangle : coins arrondis 15">
            <a:extLst>
              <a:ext uri="{FF2B5EF4-FFF2-40B4-BE49-F238E27FC236}">
                <a16:creationId xmlns:a16="http://schemas.microsoft.com/office/drawing/2014/main" id="{68E1C606-085F-22F8-2759-42EDB53BA14D}"/>
              </a:ext>
            </a:extLst>
          </p:cNvPr>
          <p:cNvSpPr/>
          <p:nvPr/>
        </p:nvSpPr>
        <p:spPr>
          <a:xfrm>
            <a:off x="897794" y="3882317"/>
            <a:ext cx="1716203" cy="369333"/>
          </a:xfrm>
          <a:prstGeom prst="roundRect">
            <a:avLst/>
          </a:prstGeom>
          <a:solidFill>
            <a:srgbClr val="6BBD47"/>
          </a:solidFill>
          <a:ln>
            <a:solidFill>
              <a:srgbClr val="6BBD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Injections SQL</a:t>
            </a:r>
          </a:p>
        </p:txBody>
      </p:sp>
      <p:pic>
        <p:nvPicPr>
          <p:cNvPr id="4" name="Image 3">
            <a:extLst>
              <a:ext uri="{FF2B5EF4-FFF2-40B4-BE49-F238E27FC236}">
                <a16:creationId xmlns:a16="http://schemas.microsoft.com/office/drawing/2014/main" id="{AB9B6411-31E6-4CF2-064C-FF40179A5E6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69427" y="4423569"/>
            <a:ext cx="1223963" cy="1223963"/>
          </a:xfrm>
          <a:prstGeom prst="rect">
            <a:avLst/>
          </a:prstGeom>
        </p:spPr>
      </p:pic>
      <p:sp>
        <p:nvSpPr>
          <p:cNvPr id="7" name="Rectangle : coins arrondis 6">
            <a:extLst>
              <a:ext uri="{FF2B5EF4-FFF2-40B4-BE49-F238E27FC236}">
                <a16:creationId xmlns:a16="http://schemas.microsoft.com/office/drawing/2014/main" id="{CA6E14CD-13B5-5DF4-F695-546953E7723D}"/>
              </a:ext>
            </a:extLst>
          </p:cNvPr>
          <p:cNvSpPr/>
          <p:nvPr/>
        </p:nvSpPr>
        <p:spPr>
          <a:xfrm>
            <a:off x="4964497" y="284875"/>
            <a:ext cx="5104575" cy="406513"/>
          </a:xfrm>
          <a:prstGeom prst="roundRect">
            <a:avLst/>
          </a:prstGeom>
          <a:solidFill>
            <a:srgbClr val="FFB7B7"/>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rgbClr val="C00000"/>
                </a:solidFill>
              </a:rPr>
              <a:t>Côté client protection intégrée avec Angular</a:t>
            </a:r>
          </a:p>
        </p:txBody>
      </p:sp>
      <p:pic>
        <p:nvPicPr>
          <p:cNvPr id="8" name="Image 7">
            <a:extLst>
              <a:ext uri="{FF2B5EF4-FFF2-40B4-BE49-F238E27FC236}">
                <a16:creationId xmlns:a16="http://schemas.microsoft.com/office/drawing/2014/main" id="{3398CD65-AFDA-BC23-F14E-A81B05A1CBE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63617" y="817326"/>
            <a:ext cx="8906333" cy="2756491"/>
          </a:xfrm>
          <a:prstGeom prst="rect">
            <a:avLst/>
          </a:prstGeom>
        </p:spPr>
      </p:pic>
    </p:spTree>
    <p:extLst>
      <p:ext uri="{BB962C8B-B14F-4D97-AF65-F5344CB8AC3E}">
        <p14:creationId xmlns:p14="http://schemas.microsoft.com/office/powerpoint/2010/main" val="8603787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descr="Une image contenant texte, intérieur, capture d’écran&#10;&#10;Description générée automatiquement">
            <a:extLst>
              <a:ext uri="{FF2B5EF4-FFF2-40B4-BE49-F238E27FC236}">
                <a16:creationId xmlns:a16="http://schemas.microsoft.com/office/drawing/2014/main" id="{65F6A0B9-64B1-B077-580D-BAC223A54E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43601"/>
            <a:ext cx="12192000" cy="5714399"/>
          </a:xfrm>
          <a:prstGeom prst="rect">
            <a:avLst/>
          </a:prstGeom>
        </p:spPr>
      </p:pic>
      <p:sp>
        <p:nvSpPr>
          <p:cNvPr id="5" name="ZoneTexte 4">
            <a:extLst>
              <a:ext uri="{FF2B5EF4-FFF2-40B4-BE49-F238E27FC236}">
                <a16:creationId xmlns:a16="http://schemas.microsoft.com/office/drawing/2014/main" id="{F1C3AFC4-F0DA-D8DB-D22A-FDD00E70F331}"/>
              </a:ext>
            </a:extLst>
          </p:cNvPr>
          <p:cNvSpPr txBox="1"/>
          <p:nvPr/>
        </p:nvSpPr>
        <p:spPr>
          <a:xfrm>
            <a:off x="501894" y="339110"/>
            <a:ext cx="6194181" cy="707886"/>
          </a:xfrm>
          <a:prstGeom prst="rect">
            <a:avLst/>
          </a:prstGeom>
          <a:solidFill>
            <a:schemeClr val="bg1"/>
          </a:solidFill>
        </p:spPr>
        <p:txBody>
          <a:bodyPr wrap="square" rtlCol="0">
            <a:spAutoFit/>
          </a:bodyPr>
          <a:lstStyle/>
          <a:p>
            <a:r>
              <a:rPr lang="fr-FR" sz="4000" b="1" dirty="0"/>
              <a:t>Interface utilisateur finale</a:t>
            </a:r>
            <a:endParaRPr lang="fr-FR" b="1" dirty="0"/>
          </a:p>
        </p:txBody>
      </p:sp>
    </p:spTree>
    <p:extLst>
      <p:ext uri="{BB962C8B-B14F-4D97-AF65-F5344CB8AC3E}">
        <p14:creationId xmlns:p14="http://schemas.microsoft.com/office/powerpoint/2010/main" val="5269617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64AE6DB5-C230-85BF-5E11-47EB0C24D3A5}"/>
              </a:ext>
            </a:extLst>
          </p:cNvPr>
          <p:cNvSpPr txBox="1"/>
          <p:nvPr/>
        </p:nvSpPr>
        <p:spPr>
          <a:xfrm>
            <a:off x="4324505" y="3833044"/>
            <a:ext cx="3039615" cy="584775"/>
          </a:xfrm>
          <a:prstGeom prst="rect">
            <a:avLst/>
          </a:prstGeom>
          <a:noFill/>
        </p:spPr>
        <p:txBody>
          <a:bodyPr wrap="none" rtlCol="0">
            <a:spAutoFit/>
          </a:bodyPr>
          <a:lstStyle/>
          <a:p>
            <a:r>
              <a:rPr lang="fr-FR" sz="3200" b="1" dirty="0"/>
              <a:t>3 Pôles d’activité</a:t>
            </a:r>
            <a:endParaRPr lang="fr-FR" b="1" dirty="0"/>
          </a:p>
        </p:txBody>
      </p:sp>
      <p:sp>
        <p:nvSpPr>
          <p:cNvPr id="3" name="ZoneTexte 2">
            <a:extLst>
              <a:ext uri="{FF2B5EF4-FFF2-40B4-BE49-F238E27FC236}">
                <a16:creationId xmlns:a16="http://schemas.microsoft.com/office/drawing/2014/main" id="{8A619E15-9F7B-B604-E414-C1A55FAC35B6}"/>
              </a:ext>
            </a:extLst>
          </p:cNvPr>
          <p:cNvSpPr txBox="1"/>
          <p:nvPr/>
        </p:nvSpPr>
        <p:spPr>
          <a:xfrm>
            <a:off x="210854" y="4674597"/>
            <a:ext cx="4263155" cy="461665"/>
          </a:xfrm>
          <a:prstGeom prst="rect">
            <a:avLst/>
          </a:prstGeom>
          <a:noFill/>
        </p:spPr>
        <p:txBody>
          <a:bodyPr wrap="none" rtlCol="0">
            <a:spAutoFit/>
          </a:bodyPr>
          <a:lstStyle/>
          <a:p>
            <a:r>
              <a:rPr lang="fr-FR" sz="2400" dirty="0"/>
              <a:t>Services numériques sur-mesure</a:t>
            </a:r>
          </a:p>
        </p:txBody>
      </p:sp>
      <p:pic>
        <p:nvPicPr>
          <p:cNvPr id="9" name="Image 8">
            <a:extLst>
              <a:ext uri="{FF2B5EF4-FFF2-40B4-BE49-F238E27FC236}">
                <a16:creationId xmlns:a16="http://schemas.microsoft.com/office/drawing/2014/main" id="{D0CFD505-158D-E72B-A110-92F824D9E5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90731" y="5204165"/>
            <a:ext cx="952500" cy="952500"/>
          </a:xfrm>
          <a:prstGeom prst="rect">
            <a:avLst/>
          </a:prstGeom>
        </p:spPr>
      </p:pic>
      <p:sp>
        <p:nvSpPr>
          <p:cNvPr id="11" name="ZoneTexte 10">
            <a:extLst>
              <a:ext uri="{FF2B5EF4-FFF2-40B4-BE49-F238E27FC236}">
                <a16:creationId xmlns:a16="http://schemas.microsoft.com/office/drawing/2014/main" id="{7A8FEAE4-705A-F8F1-7814-650E799E809C}"/>
              </a:ext>
            </a:extLst>
          </p:cNvPr>
          <p:cNvSpPr txBox="1"/>
          <p:nvPr/>
        </p:nvSpPr>
        <p:spPr>
          <a:xfrm>
            <a:off x="4994014" y="4680263"/>
            <a:ext cx="2506135" cy="461665"/>
          </a:xfrm>
          <a:prstGeom prst="rect">
            <a:avLst/>
          </a:prstGeom>
          <a:noFill/>
        </p:spPr>
        <p:txBody>
          <a:bodyPr wrap="none" rtlCol="0">
            <a:spAutoFit/>
          </a:bodyPr>
          <a:lstStyle/>
          <a:p>
            <a:r>
              <a:rPr lang="fr-FR" sz="2400" dirty="0"/>
              <a:t>Edition de logiciels</a:t>
            </a:r>
          </a:p>
        </p:txBody>
      </p:sp>
      <p:sp>
        <p:nvSpPr>
          <p:cNvPr id="12" name="ZoneTexte 11">
            <a:extLst>
              <a:ext uri="{FF2B5EF4-FFF2-40B4-BE49-F238E27FC236}">
                <a16:creationId xmlns:a16="http://schemas.microsoft.com/office/drawing/2014/main" id="{2FAA6AB4-D981-59B1-159B-8ADE37DCE408}"/>
              </a:ext>
            </a:extLst>
          </p:cNvPr>
          <p:cNvSpPr txBox="1"/>
          <p:nvPr/>
        </p:nvSpPr>
        <p:spPr>
          <a:xfrm>
            <a:off x="8529354" y="4674597"/>
            <a:ext cx="3137718" cy="461665"/>
          </a:xfrm>
          <a:prstGeom prst="rect">
            <a:avLst/>
          </a:prstGeom>
          <a:noFill/>
        </p:spPr>
        <p:txBody>
          <a:bodyPr wrap="none" rtlCol="0">
            <a:spAutoFit/>
          </a:bodyPr>
          <a:lstStyle/>
          <a:p>
            <a:r>
              <a:rPr lang="fr-FR" sz="2400" dirty="0"/>
              <a:t>Plateformes de services</a:t>
            </a:r>
          </a:p>
        </p:txBody>
      </p:sp>
      <p:pic>
        <p:nvPicPr>
          <p:cNvPr id="16" name="Image 15">
            <a:extLst>
              <a:ext uri="{FF2B5EF4-FFF2-40B4-BE49-F238E27FC236}">
                <a16:creationId xmlns:a16="http://schemas.microsoft.com/office/drawing/2014/main" id="{8F104FC0-D88A-A2FE-4382-787E931D0F1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35719" y="5136262"/>
            <a:ext cx="1320562" cy="1320562"/>
          </a:xfrm>
          <a:prstGeom prst="rect">
            <a:avLst/>
          </a:prstGeom>
        </p:spPr>
      </p:pic>
      <p:pic>
        <p:nvPicPr>
          <p:cNvPr id="18" name="Image 17">
            <a:extLst>
              <a:ext uri="{FF2B5EF4-FFF2-40B4-BE49-F238E27FC236}">
                <a16:creationId xmlns:a16="http://schemas.microsoft.com/office/drawing/2014/main" id="{3BFC067B-4308-674D-E2B7-FAE2DB1624F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60647" y="5326180"/>
            <a:ext cx="1004372" cy="1004372"/>
          </a:xfrm>
          <a:prstGeom prst="rect">
            <a:avLst/>
          </a:prstGeom>
        </p:spPr>
      </p:pic>
      <p:sp>
        <p:nvSpPr>
          <p:cNvPr id="20" name="ZoneTexte 19">
            <a:extLst>
              <a:ext uri="{FF2B5EF4-FFF2-40B4-BE49-F238E27FC236}">
                <a16:creationId xmlns:a16="http://schemas.microsoft.com/office/drawing/2014/main" id="{EEA3B72B-9E69-4045-6214-7D070D7FCDB0}"/>
              </a:ext>
            </a:extLst>
          </p:cNvPr>
          <p:cNvSpPr txBox="1"/>
          <p:nvPr/>
        </p:nvSpPr>
        <p:spPr>
          <a:xfrm>
            <a:off x="0" y="2652936"/>
            <a:ext cx="6819900" cy="923330"/>
          </a:xfrm>
          <a:prstGeom prst="rect">
            <a:avLst/>
          </a:prstGeom>
          <a:noFill/>
        </p:spPr>
        <p:txBody>
          <a:bodyPr wrap="square" rtlCol="0">
            <a:spAutoFit/>
          </a:bodyPr>
          <a:lstStyle/>
          <a:p>
            <a:r>
              <a:rPr lang="fr-FR" dirty="0"/>
              <a:t>	2 sociétés spécialisées : </a:t>
            </a:r>
          </a:p>
          <a:p>
            <a:r>
              <a:rPr lang="fr-FR" dirty="0"/>
              <a:t>			- SGPI (transfo laitière)</a:t>
            </a:r>
          </a:p>
          <a:p>
            <a:r>
              <a:rPr lang="fr-FR" dirty="0"/>
              <a:t>			-2DB Conseils (contrôle et certification)</a:t>
            </a:r>
          </a:p>
        </p:txBody>
      </p:sp>
      <p:sp>
        <p:nvSpPr>
          <p:cNvPr id="7" name="Rectangle : coins arrondis 6">
            <a:extLst>
              <a:ext uri="{FF2B5EF4-FFF2-40B4-BE49-F238E27FC236}">
                <a16:creationId xmlns:a16="http://schemas.microsoft.com/office/drawing/2014/main" id="{D137879A-3635-D0A4-DB02-C696F07961D1}"/>
              </a:ext>
            </a:extLst>
          </p:cNvPr>
          <p:cNvSpPr/>
          <p:nvPr/>
        </p:nvSpPr>
        <p:spPr>
          <a:xfrm>
            <a:off x="9171912" y="2125055"/>
            <a:ext cx="1852601" cy="989546"/>
          </a:xfrm>
          <a:prstGeom prst="round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b="1" dirty="0"/>
              <a:t>+ de 50 ans</a:t>
            </a:r>
          </a:p>
        </p:txBody>
      </p:sp>
      <p:sp>
        <p:nvSpPr>
          <p:cNvPr id="15" name="ZoneTexte 14">
            <a:extLst>
              <a:ext uri="{FF2B5EF4-FFF2-40B4-BE49-F238E27FC236}">
                <a16:creationId xmlns:a16="http://schemas.microsoft.com/office/drawing/2014/main" id="{EE1909C8-DA95-7C82-968E-F9ED27D505CE}"/>
              </a:ext>
            </a:extLst>
          </p:cNvPr>
          <p:cNvSpPr txBox="1"/>
          <p:nvPr/>
        </p:nvSpPr>
        <p:spPr>
          <a:xfrm>
            <a:off x="501894" y="339110"/>
            <a:ext cx="3879606" cy="707886"/>
          </a:xfrm>
          <a:prstGeom prst="rect">
            <a:avLst/>
          </a:prstGeom>
          <a:solidFill>
            <a:schemeClr val="bg1"/>
          </a:solidFill>
        </p:spPr>
        <p:txBody>
          <a:bodyPr wrap="square" rtlCol="0">
            <a:spAutoFit/>
          </a:bodyPr>
          <a:lstStyle/>
          <a:p>
            <a:r>
              <a:rPr lang="fr-FR" sz="4000" b="1" dirty="0"/>
              <a:t>Introduction</a:t>
            </a:r>
            <a:endParaRPr lang="fr-FR" b="1" dirty="0"/>
          </a:p>
        </p:txBody>
      </p:sp>
      <p:pic>
        <p:nvPicPr>
          <p:cNvPr id="17" name="Image 16">
            <a:extLst>
              <a:ext uri="{FF2B5EF4-FFF2-40B4-BE49-F238E27FC236}">
                <a16:creationId xmlns:a16="http://schemas.microsoft.com/office/drawing/2014/main" id="{DB855FB3-B8B7-8A29-D8A0-5CFD9CB5ED5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926487" y="240221"/>
            <a:ext cx="2917825" cy="2132965"/>
          </a:xfrm>
          <a:prstGeom prst="rect">
            <a:avLst/>
          </a:prstGeom>
        </p:spPr>
      </p:pic>
      <p:sp>
        <p:nvSpPr>
          <p:cNvPr id="21" name="Rectangle : coins arrondis 20">
            <a:extLst>
              <a:ext uri="{FF2B5EF4-FFF2-40B4-BE49-F238E27FC236}">
                <a16:creationId xmlns:a16="http://schemas.microsoft.com/office/drawing/2014/main" id="{9790738D-AA3E-B471-1CE9-304266C479B7}"/>
              </a:ext>
            </a:extLst>
          </p:cNvPr>
          <p:cNvSpPr/>
          <p:nvPr/>
        </p:nvSpPr>
        <p:spPr>
          <a:xfrm>
            <a:off x="8529226" y="339110"/>
            <a:ext cx="3238537" cy="542462"/>
          </a:xfrm>
          <a:prstGeom prst="round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t>Rennes, Caen, Nantes et Paris</a:t>
            </a:r>
          </a:p>
        </p:txBody>
      </p:sp>
    </p:spTree>
    <p:extLst>
      <p:ext uri="{BB962C8B-B14F-4D97-AF65-F5344CB8AC3E}">
        <p14:creationId xmlns:p14="http://schemas.microsoft.com/office/powerpoint/2010/main" val="136243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500"/>
                                        <p:tgtEl>
                                          <p:spTgt spid="2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500"/>
                                        <p:tgtEl>
                                          <p:spTgt spid="2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500"/>
                                        <p:tgtEl>
                                          <p:spTgt spid="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500"/>
                                        <p:tgtEl>
                                          <p:spTgt spid="3"/>
                                        </p:tgtEl>
                                      </p:cBhvr>
                                    </p:animEffect>
                                  </p:childTnLst>
                                </p:cTn>
                              </p:par>
                              <p:par>
                                <p:cTn id="28" presetID="10" presetClass="entr" presetSubtype="0" fill="hold" nodeType="with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fade">
                                      <p:cBhvr>
                                        <p:cTn id="30" dur="500"/>
                                        <p:tgtEl>
                                          <p:spTgt spid="9"/>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fade">
                                      <p:cBhvr>
                                        <p:cTn id="35" dur="500"/>
                                        <p:tgtEl>
                                          <p:spTgt spid="11"/>
                                        </p:tgtEl>
                                      </p:cBhvr>
                                    </p:animEffect>
                                  </p:childTnLst>
                                </p:cTn>
                              </p:par>
                              <p:par>
                                <p:cTn id="36" presetID="10" presetClass="entr" presetSubtype="0" fill="hold" nodeType="withEffect">
                                  <p:stCondLst>
                                    <p:cond delay="0"/>
                                  </p:stCondLst>
                                  <p:childTnLst>
                                    <p:set>
                                      <p:cBhvr>
                                        <p:cTn id="37" dur="1" fill="hold">
                                          <p:stCondLst>
                                            <p:cond delay="0"/>
                                          </p:stCondLst>
                                        </p:cTn>
                                        <p:tgtEl>
                                          <p:spTgt spid="16"/>
                                        </p:tgtEl>
                                        <p:attrNameLst>
                                          <p:attrName>style.visibility</p:attrName>
                                        </p:attrNameLst>
                                      </p:cBhvr>
                                      <p:to>
                                        <p:strVal val="visible"/>
                                      </p:to>
                                    </p:set>
                                    <p:animEffect transition="in" filter="fade">
                                      <p:cBhvr>
                                        <p:cTn id="38" dur="500"/>
                                        <p:tgtEl>
                                          <p:spTgt spid="16"/>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500"/>
                                        <p:tgtEl>
                                          <p:spTgt spid="12"/>
                                        </p:tgtEl>
                                      </p:cBhvr>
                                    </p:animEffect>
                                  </p:childTnLst>
                                </p:cTn>
                              </p:par>
                              <p:par>
                                <p:cTn id="44" presetID="10" presetClass="entr" presetSubtype="0" fill="hold" nodeType="withEffect">
                                  <p:stCondLst>
                                    <p:cond delay="0"/>
                                  </p:stCondLst>
                                  <p:childTnLst>
                                    <p:set>
                                      <p:cBhvr>
                                        <p:cTn id="45" dur="1" fill="hold">
                                          <p:stCondLst>
                                            <p:cond delay="0"/>
                                          </p:stCondLst>
                                        </p:cTn>
                                        <p:tgtEl>
                                          <p:spTgt spid="18"/>
                                        </p:tgtEl>
                                        <p:attrNameLst>
                                          <p:attrName>style.visibility</p:attrName>
                                        </p:attrNameLst>
                                      </p:cBhvr>
                                      <p:to>
                                        <p:strVal val="visible"/>
                                      </p:to>
                                    </p:set>
                                    <p:animEffect transition="in" filter="fade">
                                      <p:cBhvr>
                                        <p:cTn id="46"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11" grpId="0"/>
      <p:bldP spid="12" grpId="0"/>
      <p:bldP spid="20" grpId="0"/>
      <p:bldP spid="7" grpId="0" animBg="1"/>
      <p:bldP spid="21"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ZoneTexte 10">
            <a:extLst>
              <a:ext uri="{FF2B5EF4-FFF2-40B4-BE49-F238E27FC236}">
                <a16:creationId xmlns:a16="http://schemas.microsoft.com/office/drawing/2014/main" id="{77EF1F73-59EF-6443-74ED-34726F8D3D05}"/>
              </a:ext>
            </a:extLst>
          </p:cNvPr>
          <p:cNvSpPr txBox="1"/>
          <p:nvPr/>
        </p:nvSpPr>
        <p:spPr>
          <a:xfrm>
            <a:off x="501894" y="339110"/>
            <a:ext cx="3327156" cy="707886"/>
          </a:xfrm>
          <a:prstGeom prst="rect">
            <a:avLst/>
          </a:prstGeom>
          <a:solidFill>
            <a:schemeClr val="bg1"/>
          </a:solidFill>
        </p:spPr>
        <p:txBody>
          <a:bodyPr wrap="square" rtlCol="0">
            <a:spAutoFit/>
          </a:bodyPr>
          <a:lstStyle/>
          <a:p>
            <a:r>
              <a:rPr lang="fr-FR" sz="4000" b="1" dirty="0"/>
              <a:t>Conclusion</a:t>
            </a:r>
            <a:endParaRPr lang="fr-FR" b="1" dirty="0"/>
          </a:p>
        </p:txBody>
      </p:sp>
      <p:sp>
        <p:nvSpPr>
          <p:cNvPr id="12" name="Rectangle : coins arrondis 11">
            <a:extLst>
              <a:ext uri="{FF2B5EF4-FFF2-40B4-BE49-F238E27FC236}">
                <a16:creationId xmlns:a16="http://schemas.microsoft.com/office/drawing/2014/main" id="{7F0DC01E-C56F-618E-F1EF-ABDB21AE82DD}"/>
              </a:ext>
            </a:extLst>
          </p:cNvPr>
          <p:cNvSpPr/>
          <p:nvPr/>
        </p:nvSpPr>
        <p:spPr>
          <a:xfrm>
            <a:off x="3409949" y="986478"/>
            <a:ext cx="6276975" cy="707886"/>
          </a:xfrm>
          <a:prstGeom prst="roundRect">
            <a:avLst/>
          </a:prstGeom>
          <a:solidFill>
            <a:srgbClr val="DEFFE2"/>
          </a:solidFill>
          <a:ln>
            <a:solidFill>
              <a:srgbClr val="3B65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dirty="0">
                <a:solidFill>
                  <a:srgbClr val="3B653E"/>
                </a:solidFill>
              </a:rPr>
              <a:t>Projet PDC parfait expérience </a:t>
            </a:r>
            <a:r>
              <a:rPr lang="fr-FR" sz="2400" dirty="0" err="1">
                <a:solidFill>
                  <a:srgbClr val="3B653E"/>
                </a:solidFill>
              </a:rPr>
              <a:t>fullstack</a:t>
            </a:r>
            <a:endParaRPr lang="fr-FR" dirty="0">
              <a:solidFill>
                <a:srgbClr val="3B653E"/>
              </a:solidFill>
            </a:endParaRPr>
          </a:p>
        </p:txBody>
      </p:sp>
      <p:sp>
        <p:nvSpPr>
          <p:cNvPr id="13" name="Rectangle : coins arrondis 12">
            <a:extLst>
              <a:ext uri="{FF2B5EF4-FFF2-40B4-BE49-F238E27FC236}">
                <a16:creationId xmlns:a16="http://schemas.microsoft.com/office/drawing/2014/main" id="{B4282BDC-576B-29DC-AA35-8DA26C39FC31}"/>
              </a:ext>
            </a:extLst>
          </p:cNvPr>
          <p:cNvSpPr/>
          <p:nvPr/>
        </p:nvSpPr>
        <p:spPr>
          <a:xfrm>
            <a:off x="3409952" y="1810177"/>
            <a:ext cx="4076700" cy="707886"/>
          </a:xfrm>
          <a:prstGeom prst="roundRect">
            <a:avLst/>
          </a:prstGeom>
          <a:solidFill>
            <a:srgbClr val="DEFFE2"/>
          </a:solidFill>
          <a:ln>
            <a:solidFill>
              <a:srgbClr val="3B65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dirty="0">
                <a:solidFill>
                  <a:srgbClr val="3B653E"/>
                </a:solidFill>
              </a:rPr>
              <a:t>Lead Dev disponible</a:t>
            </a:r>
            <a:endParaRPr lang="fr-FR" dirty="0">
              <a:solidFill>
                <a:srgbClr val="3B653E"/>
              </a:solidFill>
            </a:endParaRPr>
          </a:p>
        </p:txBody>
      </p:sp>
      <p:sp>
        <p:nvSpPr>
          <p:cNvPr id="15" name="Rectangle : coins arrondis 14">
            <a:extLst>
              <a:ext uri="{FF2B5EF4-FFF2-40B4-BE49-F238E27FC236}">
                <a16:creationId xmlns:a16="http://schemas.microsoft.com/office/drawing/2014/main" id="{5CB2E6EB-133A-CE0A-9293-9F3C5C08B780}"/>
              </a:ext>
            </a:extLst>
          </p:cNvPr>
          <p:cNvSpPr/>
          <p:nvPr/>
        </p:nvSpPr>
        <p:spPr>
          <a:xfrm>
            <a:off x="3409950" y="2633876"/>
            <a:ext cx="4343401" cy="707886"/>
          </a:xfrm>
          <a:prstGeom prst="roundRect">
            <a:avLst/>
          </a:prstGeom>
          <a:solidFill>
            <a:srgbClr val="DEFFE2"/>
          </a:solidFill>
          <a:ln>
            <a:solidFill>
              <a:srgbClr val="3B65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dirty="0">
                <a:solidFill>
                  <a:srgbClr val="3B653E"/>
                </a:solidFill>
              </a:rPr>
              <a:t>Rigueur / Qualité code</a:t>
            </a:r>
          </a:p>
        </p:txBody>
      </p:sp>
      <p:sp>
        <p:nvSpPr>
          <p:cNvPr id="16" name="Rectangle : coins arrondis 15">
            <a:extLst>
              <a:ext uri="{FF2B5EF4-FFF2-40B4-BE49-F238E27FC236}">
                <a16:creationId xmlns:a16="http://schemas.microsoft.com/office/drawing/2014/main" id="{4CCD1A02-1139-78F1-F6AC-B5361011281D}"/>
              </a:ext>
            </a:extLst>
          </p:cNvPr>
          <p:cNvSpPr/>
          <p:nvPr/>
        </p:nvSpPr>
        <p:spPr>
          <a:xfrm>
            <a:off x="3409949" y="4281274"/>
            <a:ext cx="4914903" cy="707886"/>
          </a:xfrm>
          <a:prstGeom prst="roundRect">
            <a:avLst/>
          </a:prstGeom>
          <a:solidFill>
            <a:srgbClr val="DEFFE2"/>
          </a:solidFill>
          <a:ln>
            <a:solidFill>
              <a:srgbClr val="3B65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dirty="0">
                <a:solidFill>
                  <a:srgbClr val="3B653E"/>
                </a:solidFill>
              </a:rPr>
              <a:t>Challenge personnel réussi !</a:t>
            </a:r>
          </a:p>
        </p:txBody>
      </p:sp>
      <p:sp>
        <p:nvSpPr>
          <p:cNvPr id="17" name="Rectangle : coins arrondis 16">
            <a:extLst>
              <a:ext uri="{FF2B5EF4-FFF2-40B4-BE49-F238E27FC236}">
                <a16:creationId xmlns:a16="http://schemas.microsoft.com/office/drawing/2014/main" id="{9DC47571-4379-562A-0F07-7AFDF3542779}"/>
              </a:ext>
            </a:extLst>
          </p:cNvPr>
          <p:cNvSpPr/>
          <p:nvPr/>
        </p:nvSpPr>
        <p:spPr>
          <a:xfrm>
            <a:off x="3409950" y="3457575"/>
            <a:ext cx="6276976" cy="707886"/>
          </a:xfrm>
          <a:prstGeom prst="roundRect">
            <a:avLst/>
          </a:prstGeom>
          <a:solidFill>
            <a:srgbClr val="FFDEBD"/>
          </a:solidFill>
          <a:ln>
            <a:solidFill>
              <a:srgbClr val="CC87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dirty="0">
                <a:solidFill>
                  <a:schemeClr val="accent2">
                    <a:lumMod val="50000"/>
                  </a:schemeClr>
                </a:solidFill>
              </a:rPr>
              <a:t>Agilité difficile avec équipe incomplète</a:t>
            </a:r>
          </a:p>
        </p:txBody>
      </p:sp>
      <p:sp>
        <p:nvSpPr>
          <p:cNvPr id="18" name="Rectangle : coins arrondis 17">
            <a:extLst>
              <a:ext uri="{FF2B5EF4-FFF2-40B4-BE49-F238E27FC236}">
                <a16:creationId xmlns:a16="http://schemas.microsoft.com/office/drawing/2014/main" id="{8295C6CA-F801-3A8F-4E53-FD0E4B402CFE}"/>
              </a:ext>
            </a:extLst>
          </p:cNvPr>
          <p:cNvSpPr/>
          <p:nvPr/>
        </p:nvSpPr>
        <p:spPr>
          <a:xfrm>
            <a:off x="3409949" y="5104973"/>
            <a:ext cx="3733803" cy="707886"/>
          </a:xfrm>
          <a:prstGeom prst="roundRect">
            <a:avLst/>
          </a:prstGeom>
          <a:solidFill>
            <a:srgbClr val="FF8585"/>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dirty="0">
                <a:solidFill>
                  <a:srgbClr val="C00000"/>
                </a:solidFill>
              </a:rPr>
              <a:t>Pas de tests front</a:t>
            </a:r>
          </a:p>
        </p:txBody>
      </p:sp>
    </p:spTree>
    <p:extLst>
      <p:ext uri="{BB962C8B-B14F-4D97-AF65-F5344CB8AC3E}">
        <p14:creationId xmlns:p14="http://schemas.microsoft.com/office/powerpoint/2010/main" val="63220983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 coins arrondis 11">
            <a:extLst>
              <a:ext uri="{FF2B5EF4-FFF2-40B4-BE49-F238E27FC236}">
                <a16:creationId xmlns:a16="http://schemas.microsoft.com/office/drawing/2014/main" id="{7F0DC01E-C56F-618E-F1EF-ABDB21AE82DD}"/>
              </a:ext>
            </a:extLst>
          </p:cNvPr>
          <p:cNvSpPr/>
          <p:nvPr/>
        </p:nvSpPr>
        <p:spPr>
          <a:xfrm>
            <a:off x="2295524" y="1919928"/>
            <a:ext cx="7372351" cy="2728272"/>
          </a:xfrm>
          <a:prstGeom prst="roundRect">
            <a:avLst/>
          </a:prstGeom>
          <a:solidFill>
            <a:srgbClr val="DEFFE2"/>
          </a:solidFill>
          <a:ln>
            <a:solidFill>
              <a:srgbClr val="3B65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600" dirty="0">
                <a:solidFill>
                  <a:srgbClr val="3B653E"/>
                </a:solidFill>
              </a:rPr>
              <a:t>Merci pour votre attention</a:t>
            </a:r>
            <a:endParaRPr lang="fr-FR" sz="2800" dirty="0">
              <a:solidFill>
                <a:srgbClr val="3B653E"/>
              </a:solidFill>
            </a:endParaRPr>
          </a:p>
        </p:txBody>
      </p:sp>
    </p:spTree>
    <p:extLst>
      <p:ext uri="{BB962C8B-B14F-4D97-AF65-F5344CB8AC3E}">
        <p14:creationId xmlns:p14="http://schemas.microsoft.com/office/powerpoint/2010/main" val="33964560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2EC0F550-4E40-FCE9-570B-601253D757F5}"/>
              </a:ext>
            </a:extLst>
          </p:cNvPr>
          <p:cNvSpPr txBox="1"/>
          <p:nvPr/>
        </p:nvSpPr>
        <p:spPr>
          <a:xfrm>
            <a:off x="7913874" y="285425"/>
            <a:ext cx="2687723" cy="523220"/>
          </a:xfrm>
          <a:prstGeom prst="rect">
            <a:avLst/>
          </a:prstGeom>
          <a:noFill/>
        </p:spPr>
        <p:txBody>
          <a:bodyPr wrap="none" rtlCol="0">
            <a:spAutoFit/>
          </a:bodyPr>
          <a:lstStyle/>
          <a:p>
            <a:r>
              <a:rPr lang="fr-FR" sz="2800" b="1" dirty="0"/>
              <a:t>Quelques Chiffre</a:t>
            </a:r>
          </a:p>
        </p:txBody>
      </p:sp>
      <p:sp>
        <p:nvSpPr>
          <p:cNvPr id="3" name="ZoneTexte 2">
            <a:extLst>
              <a:ext uri="{FF2B5EF4-FFF2-40B4-BE49-F238E27FC236}">
                <a16:creationId xmlns:a16="http://schemas.microsoft.com/office/drawing/2014/main" id="{D126E840-EBC2-E9CA-E102-5CAB292FD76A}"/>
              </a:ext>
            </a:extLst>
          </p:cNvPr>
          <p:cNvSpPr txBox="1"/>
          <p:nvPr/>
        </p:nvSpPr>
        <p:spPr>
          <a:xfrm>
            <a:off x="6856873" y="996699"/>
            <a:ext cx="4801727" cy="2585323"/>
          </a:xfrm>
          <a:prstGeom prst="rect">
            <a:avLst/>
          </a:prstGeom>
          <a:noFill/>
        </p:spPr>
        <p:txBody>
          <a:bodyPr wrap="square" rtlCol="0">
            <a:spAutoFit/>
          </a:bodyPr>
          <a:lstStyle/>
          <a:p>
            <a:r>
              <a:rPr lang="fr-FR" dirty="0"/>
              <a:t>18 Millions d’euros de chiffre d’affaires en 2020 </a:t>
            </a:r>
          </a:p>
          <a:p>
            <a:r>
              <a:rPr lang="fr-FR" dirty="0"/>
              <a:t>600 j/h consacrés à l’innovation </a:t>
            </a:r>
          </a:p>
          <a:p>
            <a:r>
              <a:rPr lang="fr-FR" dirty="0"/>
              <a:t>185 salariés </a:t>
            </a:r>
          </a:p>
          <a:p>
            <a:r>
              <a:rPr lang="fr-FR" dirty="0"/>
              <a:t>150 projets par ans </a:t>
            </a:r>
          </a:p>
          <a:p>
            <a:r>
              <a:rPr lang="fr-FR" dirty="0"/>
              <a:t>+ de 200 clients </a:t>
            </a:r>
          </a:p>
          <a:p>
            <a:r>
              <a:rPr lang="fr-FR" dirty="0"/>
              <a:t>120 systèmes d’information hébergés </a:t>
            </a:r>
          </a:p>
          <a:p>
            <a:r>
              <a:rPr lang="fr-FR" dirty="0"/>
              <a:t>	dans le datacenter de niveau Tier 3 </a:t>
            </a:r>
          </a:p>
          <a:p>
            <a:r>
              <a:rPr lang="fr-FR" dirty="0"/>
              <a:t>90/100 Index de l’égalité professionnelle </a:t>
            </a:r>
          </a:p>
          <a:p>
            <a:r>
              <a:rPr lang="fr-FR" dirty="0"/>
              <a:t>	entre les hommes et femmes en 2021 </a:t>
            </a:r>
          </a:p>
        </p:txBody>
      </p:sp>
      <p:sp>
        <p:nvSpPr>
          <p:cNvPr id="6" name="ZoneTexte 5">
            <a:extLst>
              <a:ext uri="{FF2B5EF4-FFF2-40B4-BE49-F238E27FC236}">
                <a16:creationId xmlns:a16="http://schemas.microsoft.com/office/drawing/2014/main" id="{CF193CEC-3C34-C790-AC22-BA4F9A3CDFD2}"/>
              </a:ext>
            </a:extLst>
          </p:cNvPr>
          <p:cNvSpPr txBox="1"/>
          <p:nvPr/>
        </p:nvSpPr>
        <p:spPr>
          <a:xfrm>
            <a:off x="704483" y="5098969"/>
            <a:ext cx="3092257" cy="523220"/>
          </a:xfrm>
          <a:prstGeom prst="rect">
            <a:avLst/>
          </a:prstGeom>
          <a:noFill/>
        </p:spPr>
        <p:txBody>
          <a:bodyPr wrap="none" rtlCol="0">
            <a:spAutoFit/>
          </a:bodyPr>
          <a:lstStyle/>
          <a:p>
            <a:r>
              <a:rPr lang="fr-FR" sz="2800" b="1" dirty="0"/>
              <a:t>Principaux marchés</a:t>
            </a:r>
          </a:p>
        </p:txBody>
      </p:sp>
      <p:pic>
        <p:nvPicPr>
          <p:cNvPr id="10" name="Image 9" descr="Une image contenant nid d’abeille, objet d’extérieur&#10;&#10;Description générée automatiquement">
            <a:extLst>
              <a:ext uri="{FF2B5EF4-FFF2-40B4-BE49-F238E27FC236}">
                <a16:creationId xmlns:a16="http://schemas.microsoft.com/office/drawing/2014/main" id="{C09010D7-CBBF-BD39-B991-FF5195237C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90113" y="3958131"/>
            <a:ext cx="7648778" cy="2804897"/>
          </a:xfrm>
          <a:prstGeom prst="rect">
            <a:avLst/>
          </a:prstGeom>
        </p:spPr>
      </p:pic>
      <p:sp>
        <p:nvSpPr>
          <p:cNvPr id="15" name="ZoneTexte 14">
            <a:extLst>
              <a:ext uri="{FF2B5EF4-FFF2-40B4-BE49-F238E27FC236}">
                <a16:creationId xmlns:a16="http://schemas.microsoft.com/office/drawing/2014/main" id="{31EBBA64-090F-9DAD-4F0A-26611BDD4F05}"/>
              </a:ext>
            </a:extLst>
          </p:cNvPr>
          <p:cNvSpPr txBox="1"/>
          <p:nvPr/>
        </p:nvSpPr>
        <p:spPr>
          <a:xfrm>
            <a:off x="1770103" y="1278909"/>
            <a:ext cx="1343188" cy="523220"/>
          </a:xfrm>
          <a:prstGeom prst="rect">
            <a:avLst/>
          </a:prstGeom>
          <a:noFill/>
        </p:spPr>
        <p:txBody>
          <a:bodyPr wrap="none" rtlCol="0">
            <a:spAutoFit/>
          </a:bodyPr>
          <a:lstStyle/>
          <a:p>
            <a:r>
              <a:rPr lang="fr-FR" sz="2800" b="1" dirty="0"/>
              <a:t>Equipes</a:t>
            </a:r>
          </a:p>
        </p:txBody>
      </p:sp>
      <p:sp>
        <p:nvSpPr>
          <p:cNvPr id="16" name="ZoneTexte 15">
            <a:extLst>
              <a:ext uri="{FF2B5EF4-FFF2-40B4-BE49-F238E27FC236}">
                <a16:creationId xmlns:a16="http://schemas.microsoft.com/office/drawing/2014/main" id="{4A0AD4E3-AAA7-0537-CE3B-3A2246B7CFB5}"/>
              </a:ext>
            </a:extLst>
          </p:cNvPr>
          <p:cNvSpPr txBox="1"/>
          <p:nvPr/>
        </p:nvSpPr>
        <p:spPr>
          <a:xfrm>
            <a:off x="218708" y="1643030"/>
            <a:ext cx="4801728" cy="1569660"/>
          </a:xfrm>
          <a:prstGeom prst="rect">
            <a:avLst/>
          </a:prstGeom>
          <a:noFill/>
        </p:spPr>
        <p:txBody>
          <a:bodyPr wrap="square" rtlCol="0">
            <a:spAutoFit/>
          </a:bodyPr>
          <a:lstStyle/>
          <a:p>
            <a:pPr marL="342900" indent="-342900">
              <a:buFont typeface="Arial" panose="020B0604020202020204" pitchFamily="34" charset="0"/>
              <a:buChar char="•"/>
            </a:pPr>
            <a:r>
              <a:rPr lang="fr-FR" sz="2400" dirty="0"/>
              <a:t>Pacé</a:t>
            </a:r>
          </a:p>
          <a:p>
            <a:pPr marL="342900" indent="-342900">
              <a:buFont typeface="Arial" panose="020B0604020202020204" pitchFamily="34" charset="0"/>
              <a:buChar char="•"/>
            </a:pPr>
            <a:r>
              <a:rPr lang="fr-FR" sz="2400" dirty="0"/>
              <a:t>80 développeurs </a:t>
            </a:r>
          </a:p>
          <a:p>
            <a:pPr marL="342900" indent="-342900">
              <a:buFont typeface="Arial" panose="020B0604020202020204" pitchFamily="34" charset="0"/>
              <a:buChar char="•"/>
            </a:pPr>
            <a:r>
              <a:rPr lang="fr-FR" sz="2400" dirty="0"/>
              <a:t>Différents langages lead ou non </a:t>
            </a:r>
          </a:p>
          <a:p>
            <a:pPr marL="342900" indent="-342900">
              <a:buFont typeface="Arial" panose="020B0604020202020204" pitchFamily="34" charset="0"/>
              <a:buChar char="•"/>
            </a:pPr>
            <a:r>
              <a:rPr lang="fr-FR" sz="2400" dirty="0"/>
              <a:t>Mickaël Hebert Responsable</a:t>
            </a:r>
          </a:p>
        </p:txBody>
      </p:sp>
      <p:sp>
        <p:nvSpPr>
          <p:cNvPr id="7" name="ZoneTexte 6">
            <a:extLst>
              <a:ext uri="{FF2B5EF4-FFF2-40B4-BE49-F238E27FC236}">
                <a16:creationId xmlns:a16="http://schemas.microsoft.com/office/drawing/2014/main" id="{37CEA0F0-EE2C-2F68-3720-1310F69D9E9B}"/>
              </a:ext>
            </a:extLst>
          </p:cNvPr>
          <p:cNvSpPr txBox="1"/>
          <p:nvPr/>
        </p:nvSpPr>
        <p:spPr>
          <a:xfrm>
            <a:off x="501894" y="339110"/>
            <a:ext cx="3879606" cy="707886"/>
          </a:xfrm>
          <a:prstGeom prst="rect">
            <a:avLst/>
          </a:prstGeom>
          <a:solidFill>
            <a:schemeClr val="bg1"/>
          </a:solidFill>
        </p:spPr>
        <p:txBody>
          <a:bodyPr wrap="square" rtlCol="0">
            <a:spAutoFit/>
          </a:bodyPr>
          <a:lstStyle/>
          <a:p>
            <a:r>
              <a:rPr lang="fr-FR" sz="4000" b="1" dirty="0"/>
              <a:t>Introduction</a:t>
            </a:r>
            <a:endParaRPr lang="fr-FR" b="1" dirty="0"/>
          </a:p>
        </p:txBody>
      </p:sp>
    </p:spTree>
    <p:extLst>
      <p:ext uri="{BB962C8B-B14F-4D97-AF65-F5344CB8AC3E}">
        <p14:creationId xmlns:p14="http://schemas.microsoft.com/office/powerpoint/2010/main" val="3862346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10" presetClass="entr" presetSubtype="0" fill="hold"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500"/>
                                        <p:tgtEl>
                                          <p:spTgt spid="15"/>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6">
                                            <p:txEl>
                                              <p:pRg st="0" end="0"/>
                                            </p:txEl>
                                          </p:spTgt>
                                        </p:tgtEl>
                                        <p:attrNameLst>
                                          <p:attrName>style.visibility</p:attrName>
                                        </p:attrNameLst>
                                      </p:cBhvr>
                                      <p:to>
                                        <p:strVal val="visible"/>
                                      </p:to>
                                    </p:set>
                                    <p:animEffect transition="in" filter="fade">
                                      <p:cBhvr>
                                        <p:cTn id="28" dur="500"/>
                                        <p:tgtEl>
                                          <p:spTgt spid="16">
                                            <p:txEl>
                                              <p:pRg st="0" end="0"/>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16">
                                            <p:txEl>
                                              <p:pRg st="1" end="1"/>
                                            </p:txEl>
                                          </p:spTgt>
                                        </p:tgtEl>
                                        <p:attrNameLst>
                                          <p:attrName>style.visibility</p:attrName>
                                        </p:attrNameLst>
                                      </p:cBhvr>
                                      <p:to>
                                        <p:strVal val="visible"/>
                                      </p:to>
                                    </p:set>
                                    <p:animEffect transition="in" filter="fade">
                                      <p:cBhvr>
                                        <p:cTn id="33" dur="500"/>
                                        <p:tgtEl>
                                          <p:spTgt spid="16">
                                            <p:txEl>
                                              <p:pRg st="1" end="1"/>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16">
                                            <p:txEl>
                                              <p:pRg st="2" end="2"/>
                                            </p:txEl>
                                          </p:spTgt>
                                        </p:tgtEl>
                                        <p:attrNameLst>
                                          <p:attrName>style.visibility</p:attrName>
                                        </p:attrNameLst>
                                      </p:cBhvr>
                                      <p:to>
                                        <p:strVal val="visible"/>
                                      </p:to>
                                    </p:set>
                                    <p:animEffect transition="in" filter="fade">
                                      <p:cBhvr>
                                        <p:cTn id="38" dur="500"/>
                                        <p:tgtEl>
                                          <p:spTgt spid="16">
                                            <p:txEl>
                                              <p:pRg st="2" end="2"/>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16">
                                            <p:txEl>
                                              <p:pRg st="3" end="3"/>
                                            </p:txEl>
                                          </p:spTgt>
                                        </p:tgtEl>
                                        <p:attrNameLst>
                                          <p:attrName>style.visibility</p:attrName>
                                        </p:attrNameLst>
                                      </p:cBhvr>
                                      <p:to>
                                        <p:strVal val="visible"/>
                                      </p:to>
                                    </p:set>
                                    <p:animEffect transition="in" filter="fade">
                                      <p:cBhvr>
                                        <p:cTn id="43" dur="500"/>
                                        <p:tgtEl>
                                          <p:spTgt spid="1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6" grpId="0"/>
      <p:bldP spid="1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Image 16">
            <a:extLst>
              <a:ext uri="{FF2B5EF4-FFF2-40B4-BE49-F238E27FC236}">
                <a16:creationId xmlns:a16="http://schemas.microsoft.com/office/drawing/2014/main" id="{CEFD1415-9875-C58A-B1E2-836E5460A6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02148" y="221535"/>
            <a:ext cx="1469901" cy="1396406"/>
          </a:xfrm>
          <a:prstGeom prst="rect">
            <a:avLst/>
          </a:prstGeom>
        </p:spPr>
      </p:pic>
      <p:sp>
        <p:nvSpPr>
          <p:cNvPr id="18" name="ZoneTexte 17">
            <a:extLst>
              <a:ext uri="{FF2B5EF4-FFF2-40B4-BE49-F238E27FC236}">
                <a16:creationId xmlns:a16="http://schemas.microsoft.com/office/drawing/2014/main" id="{5B7F2862-7324-C89E-6A55-71B5742DBA9C}"/>
              </a:ext>
            </a:extLst>
          </p:cNvPr>
          <p:cNvSpPr txBox="1"/>
          <p:nvPr/>
        </p:nvSpPr>
        <p:spPr>
          <a:xfrm>
            <a:off x="501894" y="339110"/>
            <a:ext cx="1898406" cy="707886"/>
          </a:xfrm>
          <a:prstGeom prst="rect">
            <a:avLst/>
          </a:prstGeom>
          <a:solidFill>
            <a:schemeClr val="bg1"/>
          </a:solidFill>
        </p:spPr>
        <p:txBody>
          <a:bodyPr wrap="square" rtlCol="0">
            <a:spAutoFit/>
          </a:bodyPr>
          <a:lstStyle/>
          <a:p>
            <a:r>
              <a:rPr lang="fr-FR" sz="4000" b="1" dirty="0"/>
              <a:t>Projet</a:t>
            </a:r>
            <a:endParaRPr lang="fr-FR" b="1" dirty="0"/>
          </a:p>
        </p:txBody>
      </p:sp>
      <p:sp>
        <p:nvSpPr>
          <p:cNvPr id="19" name="ZoneTexte 18">
            <a:extLst>
              <a:ext uri="{FF2B5EF4-FFF2-40B4-BE49-F238E27FC236}">
                <a16:creationId xmlns:a16="http://schemas.microsoft.com/office/drawing/2014/main" id="{530C77BD-D11E-D778-ACD8-70B32B56E686}"/>
              </a:ext>
            </a:extLst>
          </p:cNvPr>
          <p:cNvSpPr txBox="1"/>
          <p:nvPr/>
        </p:nvSpPr>
        <p:spPr>
          <a:xfrm>
            <a:off x="168519" y="1032914"/>
            <a:ext cx="2660406" cy="523220"/>
          </a:xfrm>
          <a:prstGeom prst="rect">
            <a:avLst/>
          </a:prstGeom>
          <a:solidFill>
            <a:schemeClr val="bg1"/>
          </a:solidFill>
        </p:spPr>
        <p:txBody>
          <a:bodyPr wrap="square" rtlCol="0">
            <a:spAutoFit/>
          </a:bodyPr>
          <a:lstStyle/>
          <a:p>
            <a:r>
              <a:rPr lang="fr-FR" sz="2800" b="1" dirty="0"/>
              <a:t>Plan de Charge</a:t>
            </a:r>
            <a:endParaRPr lang="fr-FR" sz="1200" b="1" dirty="0"/>
          </a:p>
        </p:txBody>
      </p:sp>
      <p:sp>
        <p:nvSpPr>
          <p:cNvPr id="20" name="Rectangle : coins arrondis 19">
            <a:extLst>
              <a:ext uri="{FF2B5EF4-FFF2-40B4-BE49-F238E27FC236}">
                <a16:creationId xmlns:a16="http://schemas.microsoft.com/office/drawing/2014/main" id="{B45CA462-4D0D-EA33-FBD4-B6C4376D0B3B}"/>
              </a:ext>
            </a:extLst>
          </p:cNvPr>
          <p:cNvSpPr/>
          <p:nvPr/>
        </p:nvSpPr>
        <p:spPr>
          <a:xfrm>
            <a:off x="2400300" y="2249938"/>
            <a:ext cx="2724150" cy="1368198"/>
          </a:xfrm>
          <a:prstGeom prst="roundRect">
            <a:avLst/>
          </a:prstGeom>
          <a:solidFill>
            <a:srgbClr val="E62171"/>
          </a:solidFill>
          <a:ln>
            <a:solidFill>
              <a:srgbClr val="E621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dirty="0"/>
              <a:t>Intervenant</a:t>
            </a:r>
          </a:p>
        </p:txBody>
      </p:sp>
      <p:sp>
        <p:nvSpPr>
          <p:cNvPr id="21" name="Rectangle : coins arrondis 20">
            <a:extLst>
              <a:ext uri="{FF2B5EF4-FFF2-40B4-BE49-F238E27FC236}">
                <a16:creationId xmlns:a16="http://schemas.microsoft.com/office/drawing/2014/main" id="{7E990894-EBA0-2619-34EA-6376CECC508B}"/>
              </a:ext>
            </a:extLst>
          </p:cNvPr>
          <p:cNvSpPr/>
          <p:nvPr/>
        </p:nvSpPr>
        <p:spPr>
          <a:xfrm>
            <a:off x="2400300" y="4456888"/>
            <a:ext cx="2724150" cy="1368198"/>
          </a:xfrm>
          <a:prstGeom prst="roundRect">
            <a:avLst/>
          </a:prstGeom>
          <a:solidFill>
            <a:srgbClr val="60AC46"/>
          </a:solidFill>
          <a:ln>
            <a:solidFill>
              <a:srgbClr val="60AC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dirty="0"/>
              <a:t>Plan de charge</a:t>
            </a:r>
          </a:p>
        </p:txBody>
      </p:sp>
      <p:sp>
        <p:nvSpPr>
          <p:cNvPr id="22" name="Rectangle : coins arrondis 21">
            <a:extLst>
              <a:ext uri="{FF2B5EF4-FFF2-40B4-BE49-F238E27FC236}">
                <a16:creationId xmlns:a16="http://schemas.microsoft.com/office/drawing/2014/main" id="{E8044123-234E-3A33-014F-F03DD2C9E82B}"/>
              </a:ext>
            </a:extLst>
          </p:cNvPr>
          <p:cNvSpPr/>
          <p:nvPr/>
        </p:nvSpPr>
        <p:spPr>
          <a:xfrm>
            <a:off x="7179844" y="2249938"/>
            <a:ext cx="2724150" cy="1368198"/>
          </a:xfrm>
          <a:prstGeom prst="roundRect">
            <a:avLst/>
          </a:prstGeom>
          <a:solidFill>
            <a:srgbClr val="623188"/>
          </a:solidFill>
          <a:ln>
            <a:solidFill>
              <a:srgbClr val="62318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dirty="0"/>
              <a:t>Planification</a:t>
            </a:r>
          </a:p>
        </p:txBody>
      </p:sp>
      <p:sp>
        <p:nvSpPr>
          <p:cNvPr id="23" name="Rectangle : coins arrondis 22">
            <a:extLst>
              <a:ext uri="{FF2B5EF4-FFF2-40B4-BE49-F238E27FC236}">
                <a16:creationId xmlns:a16="http://schemas.microsoft.com/office/drawing/2014/main" id="{26021577-8472-CEA4-D3E3-57DFD14DB6D7}"/>
              </a:ext>
            </a:extLst>
          </p:cNvPr>
          <p:cNvSpPr/>
          <p:nvPr/>
        </p:nvSpPr>
        <p:spPr>
          <a:xfrm>
            <a:off x="7179844" y="4456888"/>
            <a:ext cx="2724150" cy="1368198"/>
          </a:xfrm>
          <a:prstGeom prst="roundRect">
            <a:avLst/>
          </a:prstGeom>
          <a:solidFill>
            <a:srgbClr val="1073B9"/>
          </a:solidFill>
          <a:ln>
            <a:solidFill>
              <a:srgbClr val="1073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dirty="0"/>
              <a:t>Absences</a:t>
            </a:r>
          </a:p>
        </p:txBody>
      </p:sp>
    </p:spTree>
    <p:extLst>
      <p:ext uri="{BB962C8B-B14F-4D97-AF65-F5344CB8AC3E}">
        <p14:creationId xmlns:p14="http://schemas.microsoft.com/office/powerpoint/2010/main" val="3625659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500"/>
                                        <p:tgtEl>
                                          <p:spTgt spid="2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FACB398F-3CEF-4AF8-1E93-008B326A042F}"/>
              </a:ext>
            </a:extLst>
          </p:cNvPr>
          <p:cNvSpPr txBox="1"/>
          <p:nvPr/>
        </p:nvSpPr>
        <p:spPr>
          <a:xfrm>
            <a:off x="505791" y="166897"/>
            <a:ext cx="2618409" cy="707886"/>
          </a:xfrm>
          <a:prstGeom prst="rect">
            <a:avLst/>
          </a:prstGeom>
          <a:noFill/>
        </p:spPr>
        <p:txBody>
          <a:bodyPr wrap="square" rtlCol="0">
            <a:spAutoFit/>
          </a:bodyPr>
          <a:lstStyle/>
          <a:p>
            <a:r>
              <a:rPr lang="fr-FR" sz="4000" b="1" dirty="0"/>
              <a:t>Conception</a:t>
            </a:r>
            <a:endParaRPr lang="fr-FR" b="1" dirty="0"/>
          </a:p>
        </p:txBody>
      </p:sp>
      <p:sp>
        <p:nvSpPr>
          <p:cNvPr id="7" name="ZoneTexte 6">
            <a:extLst>
              <a:ext uri="{FF2B5EF4-FFF2-40B4-BE49-F238E27FC236}">
                <a16:creationId xmlns:a16="http://schemas.microsoft.com/office/drawing/2014/main" id="{DA3244ED-302B-548B-42F7-C3163B74C694}"/>
              </a:ext>
            </a:extLst>
          </p:cNvPr>
          <p:cNvSpPr txBox="1"/>
          <p:nvPr/>
        </p:nvSpPr>
        <p:spPr>
          <a:xfrm>
            <a:off x="802386" y="2325651"/>
            <a:ext cx="3893438" cy="369332"/>
          </a:xfrm>
          <a:prstGeom prst="rect">
            <a:avLst/>
          </a:prstGeom>
          <a:noFill/>
        </p:spPr>
        <p:txBody>
          <a:bodyPr wrap="none" rtlCol="0">
            <a:spAutoFit/>
          </a:bodyPr>
          <a:lstStyle/>
          <a:p>
            <a:pPr marL="285750" indent="-285750">
              <a:buFont typeface="Arial" panose="020B0604020202020204" pitchFamily="34" charset="0"/>
              <a:buChar char="•"/>
            </a:pPr>
            <a:r>
              <a:rPr lang="fr-FR" dirty="0"/>
              <a:t>Expression des besoins = Mickaël PO</a:t>
            </a:r>
          </a:p>
        </p:txBody>
      </p:sp>
      <p:pic>
        <p:nvPicPr>
          <p:cNvPr id="9" name="Image 8">
            <a:extLst>
              <a:ext uri="{FF2B5EF4-FFF2-40B4-BE49-F238E27FC236}">
                <a16:creationId xmlns:a16="http://schemas.microsoft.com/office/drawing/2014/main" id="{66503FC2-0B84-5456-0497-A21C911C74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10225" y="388936"/>
            <a:ext cx="6479859" cy="6304211"/>
          </a:xfrm>
          <a:prstGeom prst="rect">
            <a:avLst/>
          </a:prstGeom>
        </p:spPr>
      </p:pic>
      <p:sp>
        <p:nvSpPr>
          <p:cNvPr id="13" name="ZoneTexte 12">
            <a:extLst>
              <a:ext uri="{FF2B5EF4-FFF2-40B4-BE49-F238E27FC236}">
                <a16:creationId xmlns:a16="http://schemas.microsoft.com/office/drawing/2014/main" id="{FAE7F3E2-6CBC-BFCD-3E00-E2B4807C1FBD}"/>
              </a:ext>
            </a:extLst>
          </p:cNvPr>
          <p:cNvSpPr txBox="1"/>
          <p:nvPr/>
        </p:nvSpPr>
        <p:spPr>
          <a:xfrm>
            <a:off x="501893" y="339110"/>
            <a:ext cx="4813057" cy="707886"/>
          </a:xfrm>
          <a:prstGeom prst="rect">
            <a:avLst/>
          </a:prstGeom>
          <a:solidFill>
            <a:schemeClr val="bg1"/>
          </a:solidFill>
        </p:spPr>
        <p:txBody>
          <a:bodyPr wrap="square" rtlCol="0">
            <a:spAutoFit/>
          </a:bodyPr>
          <a:lstStyle/>
          <a:p>
            <a:r>
              <a:rPr lang="fr-FR" sz="4000" b="1" dirty="0"/>
              <a:t>Analyse des besoins</a:t>
            </a:r>
            <a:endParaRPr lang="fr-FR" b="1" dirty="0"/>
          </a:p>
        </p:txBody>
      </p:sp>
      <p:sp>
        <p:nvSpPr>
          <p:cNvPr id="15" name="Rectangle : coins arrondis 14">
            <a:extLst>
              <a:ext uri="{FF2B5EF4-FFF2-40B4-BE49-F238E27FC236}">
                <a16:creationId xmlns:a16="http://schemas.microsoft.com/office/drawing/2014/main" id="{0C20B6F6-238B-1F22-A224-7D97B2FCE00B}"/>
              </a:ext>
            </a:extLst>
          </p:cNvPr>
          <p:cNvSpPr/>
          <p:nvPr/>
        </p:nvSpPr>
        <p:spPr>
          <a:xfrm>
            <a:off x="857249" y="3429000"/>
            <a:ext cx="3838575" cy="1352550"/>
          </a:xfrm>
          <a:prstGeom prst="roundRect">
            <a:avLst/>
          </a:prstGeom>
          <a:solidFill>
            <a:srgbClr val="623188"/>
          </a:solidFill>
          <a:ln>
            <a:solidFill>
              <a:srgbClr val="62318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800" b="1" dirty="0">
                <a:solidFill>
                  <a:schemeClr val="bg1"/>
                </a:solidFill>
                <a:effectLst/>
                <a:latin typeface="Abadi Extra Light" panose="020B0204020104020204" pitchFamily="34" charset="0"/>
                <a:ea typeface="Calibri" panose="020F0502020204030204" pitchFamily="34" charset="0"/>
                <a:cs typeface="Arial" panose="020B0604020202020204" pitchFamily="34" charset="0"/>
              </a:rPr>
              <a:t>« Ecran pour saisir des temps partiels </a:t>
            </a:r>
          </a:p>
          <a:p>
            <a:pPr algn="ctr"/>
            <a:r>
              <a:rPr lang="fr-FR" sz="1800" b="1" dirty="0">
                <a:solidFill>
                  <a:schemeClr val="bg1"/>
                </a:solidFill>
                <a:effectLst/>
                <a:latin typeface="Abadi Extra Light" panose="020B0204020104020204" pitchFamily="34" charset="0"/>
                <a:ea typeface="Calibri" panose="020F0502020204030204" pitchFamily="34" charset="0"/>
                <a:cs typeface="Arial" panose="020B0604020202020204" pitchFamily="34" charset="0"/>
              </a:rPr>
              <a:t>en sélectionnant un intervenant, </a:t>
            </a:r>
          </a:p>
          <a:p>
            <a:pPr algn="ctr"/>
            <a:r>
              <a:rPr lang="fr-FR" sz="1800" b="1" dirty="0">
                <a:solidFill>
                  <a:schemeClr val="bg1"/>
                </a:solidFill>
                <a:effectLst/>
                <a:latin typeface="Abadi Extra Light" panose="020B0204020104020204" pitchFamily="34" charset="0"/>
                <a:ea typeface="Calibri" panose="020F0502020204030204" pitchFamily="34" charset="0"/>
                <a:cs typeface="Arial" panose="020B0604020202020204" pitchFamily="34" charset="0"/>
              </a:rPr>
              <a:t>une récurrence et une période. »</a:t>
            </a:r>
            <a:endParaRPr lang="fr-FR" sz="1800" dirty="0">
              <a:solidFill>
                <a:schemeClr val="bg1"/>
              </a:solidFill>
              <a:effectLst/>
              <a:latin typeface="Abadi Extra Light" panose="020B020402010402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26198471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 7">
            <a:extLst>
              <a:ext uri="{FF2B5EF4-FFF2-40B4-BE49-F238E27FC236}">
                <a16:creationId xmlns:a16="http://schemas.microsoft.com/office/drawing/2014/main" id="{CF14ED09-6467-5F75-3380-2778C3AF6E5B}"/>
              </a:ext>
            </a:extLst>
          </p:cNvPr>
          <p:cNvPicPr>
            <a:picLocks noChangeAspect="1"/>
          </p:cNvPicPr>
          <p:nvPr/>
        </p:nvPicPr>
        <p:blipFill rotWithShape="1">
          <a:blip r:embed="rId3">
            <a:extLst>
              <a:ext uri="{28A0092B-C50C-407E-A947-70E740481C1C}">
                <a14:useLocalDpi xmlns:a14="http://schemas.microsoft.com/office/drawing/2010/main" val="0"/>
              </a:ext>
            </a:extLst>
          </a:blip>
          <a:srcRect b="50476"/>
          <a:stretch/>
        </p:blipFill>
        <p:spPr>
          <a:xfrm>
            <a:off x="7385029" y="278757"/>
            <a:ext cx="4297716" cy="6300485"/>
          </a:xfrm>
          <a:prstGeom prst="rect">
            <a:avLst/>
          </a:prstGeom>
        </p:spPr>
      </p:pic>
      <p:pic>
        <p:nvPicPr>
          <p:cNvPr id="10" name="Image 9">
            <a:extLst>
              <a:ext uri="{FF2B5EF4-FFF2-40B4-BE49-F238E27FC236}">
                <a16:creationId xmlns:a16="http://schemas.microsoft.com/office/drawing/2014/main" id="{29FB372F-7E3E-05A0-93C1-87D62B6E1FB0}"/>
              </a:ext>
            </a:extLst>
          </p:cNvPr>
          <p:cNvPicPr>
            <a:picLocks noChangeAspect="1"/>
          </p:cNvPicPr>
          <p:nvPr/>
        </p:nvPicPr>
        <p:blipFill rotWithShape="1">
          <a:blip r:embed="rId3">
            <a:extLst>
              <a:ext uri="{28A0092B-C50C-407E-A947-70E740481C1C}">
                <a14:useLocalDpi xmlns:a14="http://schemas.microsoft.com/office/drawing/2010/main" val="0"/>
              </a:ext>
            </a:extLst>
          </a:blip>
          <a:srcRect t="49601"/>
          <a:stretch/>
        </p:blipFill>
        <p:spPr>
          <a:xfrm>
            <a:off x="7385029" y="217891"/>
            <a:ext cx="4304644" cy="6422216"/>
          </a:xfrm>
          <a:prstGeom prst="rect">
            <a:avLst/>
          </a:prstGeom>
        </p:spPr>
      </p:pic>
      <p:sp>
        <p:nvSpPr>
          <p:cNvPr id="13" name="ZoneTexte 12">
            <a:extLst>
              <a:ext uri="{FF2B5EF4-FFF2-40B4-BE49-F238E27FC236}">
                <a16:creationId xmlns:a16="http://schemas.microsoft.com/office/drawing/2014/main" id="{DCE878CA-E8CA-42D6-26E0-59347AE4FFEC}"/>
              </a:ext>
            </a:extLst>
          </p:cNvPr>
          <p:cNvSpPr txBox="1"/>
          <p:nvPr/>
        </p:nvSpPr>
        <p:spPr>
          <a:xfrm>
            <a:off x="1659560" y="1765651"/>
            <a:ext cx="3931615" cy="4555093"/>
          </a:xfrm>
          <a:prstGeom prst="rect">
            <a:avLst/>
          </a:prstGeom>
          <a:noFill/>
        </p:spPr>
        <p:txBody>
          <a:bodyPr wrap="square" rtlCol="0">
            <a:spAutoFit/>
          </a:bodyPr>
          <a:lstStyle/>
          <a:p>
            <a:r>
              <a:rPr lang="fr-FR" dirty="0"/>
              <a:t>3 réunions d’avant-projet </a:t>
            </a:r>
          </a:p>
          <a:p>
            <a:r>
              <a:rPr lang="fr-FR" dirty="0"/>
              <a:t>pour répondre à mes questions :</a:t>
            </a:r>
          </a:p>
          <a:p>
            <a:endParaRPr lang="fr-FR" dirty="0"/>
          </a:p>
          <a:p>
            <a:r>
              <a:rPr lang="fr-FR" dirty="0"/>
              <a:t>	Techniques</a:t>
            </a:r>
          </a:p>
          <a:p>
            <a:pPr marL="171450" indent="-171450">
              <a:buFontTx/>
              <a:buChar char="-"/>
            </a:pPr>
            <a:r>
              <a:rPr lang="fr-FR" sz="1400" dirty="0"/>
              <a:t>Composant impactés ?</a:t>
            </a:r>
          </a:p>
          <a:p>
            <a:pPr marL="171450" indent="-171450">
              <a:buFontTx/>
              <a:buChar char="-"/>
            </a:pPr>
            <a:r>
              <a:rPr lang="fr-FR" sz="1400" dirty="0"/>
              <a:t>Structure d’un temps partiel ?</a:t>
            </a:r>
          </a:p>
          <a:p>
            <a:pPr marL="171450" indent="-171450">
              <a:buFontTx/>
              <a:buChar char="-"/>
            </a:pPr>
            <a:r>
              <a:rPr lang="fr-FR" sz="1400" dirty="0"/>
              <a:t>…</a:t>
            </a:r>
          </a:p>
          <a:p>
            <a:pPr marL="171450" indent="-171450">
              <a:buFontTx/>
              <a:buChar char="-"/>
            </a:pPr>
            <a:endParaRPr lang="fr-FR" sz="1400" dirty="0"/>
          </a:p>
          <a:p>
            <a:pPr lvl="2"/>
            <a:r>
              <a:rPr lang="fr-FR" dirty="0"/>
              <a:t>Fonctionnelles</a:t>
            </a:r>
          </a:p>
          <a:p>
            <a:pPr marL="171450" indent="-171450">
              <a:buFontTx/>
              <a:buChar char="-"/>
            </a:pPr>
            <a:r>
              <a:rPr lang="fr-FR" sz="1400" dirty="0"/>
              <a:t>Les rôles concernés ? </a:t>
            </a:r>
          </a:p>
          <a:p>
            <a:pPr marL="171450" indent="-171450">
              <a:buFontTx/>
              <a:buChar char="-"/>
            </a:pPr>
            <a:r>
              <a:rPr lang="fr-FR" sz="1400" dirty="0"/>
              <a:t>Conflit avec d’autres absences ?</a:t>
            </a:r>
          </a:p>
          <a:p>
            <a:pPr marL="171450" indent="-171450">
              <a:buFontTx/>
              <a:buChar char="-"/>
            </a:pPr>
            <a:r>
              <a:rPr lang="fr-FR" sz="1400" dirty="0"/>
              <a:t>Modifiable ? Supprimable ?</a:t>
            </a:r>
          </a:p>
          <a:p>
            <a:pPr marL="171450" indent="-171450">
              <a:buFontTx/>
              <a:buChar char="-"/>
            </a:pPr>
            <a:r>
              <a:rPr lang="fr-FR" sz="1400" dirty="0"/>
              <a:t>Quelles données contient un </a:t>
            </a:r>
            <a:r>
              <a:rPr lang="fr-FR" sz="1400" dirty="0" err="1"/>
              <a:t>temps-partiel</a:t>
            </a:r>
            <a:endParaRPr lang="fr-FR" sz="1400" dirty="0"/>
          </a:p>
          <a:p>
            <a:pPr marL="171450" indent="-171450">
              <a:buFontTx/>
              <a:buChar char="-"/>
            </a:pPr>
            <a:r>
              <a:rPr lang="fr-FR" sz="1400" dirty="0"/>
              <a:t>…</a:t>
            </a:r>
          </a:p>
          <a:p>
            <a:pPr marL="171450" indent="-171450">
              <a:buFontTx/>
              <a:buChar char="-"/>
            </a:pPr>
            <a:endParaRPr lang="fr-FR" sz="1400" dirty="0"/>
          </a:p>
          <a:p>
            <a:r>
              <a:rPr lang="fr-FR" dirty="0"/>
              <a:t>	D’interface utilisateur</a:t>
            </a:r>
          </a:p>
          <a:p>
            <a:pPr marL="171450" indent="-171450">
              <a:buFontTx/>
              <a:buChar char="-"/>
            </a:pPr>
            <a:r>
              <a:rPr lang="fr-FR" sz="1400" dirty="0"/>
              <a:t>Ecran entier ou </a:t>
            </a:r>
            <a:r>
              <a:rPr lang="fr-FR" sz="1400" dirty="0" err="1"/>
              <a:t>popin</a:t>
            </a:r>
            <a:r>
              <a:rPr lang="fr-FR" sz="1400" dirty="0"/>
              <a:t> ?</a:t>
            </a:r>
          </a:p>
          <a:p>
            <a:pPr marL="171450" indent="-171450">
              <a:buFontTx/>
              <a:buChar char="-"/>
            </a:pPr>
            <a:r>
              <a:rPr lang="fr-FR" sz="1400" dirty="0"/>
              <a:t>Lier directement à l’écran absence ?</a:t>
            </a:r>
          </a:p>
          <a:p>
            <a:pPr marL="171450" indent="-171450">
              <a:buFontTx/>
              <a:buChar char="-"/>
            </a:pPr>
            <a:r>
              <a:rPr lang="fr-FR" sz="1400" dirty="0"/>
              <a:t>…</a:t>
            </a:r>
          </a:p>
        </p:txBody>
      </p:sp>
      <p:sp>
        <p:nvSpPr>
          <p:cNvPr id="14" name="ZoneTexte 13">
            <a:extLst>
              <a:ext uri="{FF2B5EF4-FFF2-40B4-BE49-F238E27FC236}">
                <a16:creationId xmlns:a16="http://schemas.microsoft.com/office/drawing/2014/main" id="{7A4F6B7D-5046-DA9F-2B06-223ABEBAC932}"/>
              </a:ext>
            </a:extLst>
          </p:cNvPr>
          <p:cNvSpPr txBox="1"/>
          <p:nvPr/>
        </p:nvSpPr>
        <p:spPr>
          <a:xfrm>
            <a:off x="505791" y="166897"/>
            <a:ext cx="2618409" cy="707886"/>
          </a:xfrm>
          <a:prstGeom prst="rect">
            <a:avLst/>
          </a:prstGeom>
          <a:noFill/>
        </p:spPr>
        <p:txBody>
          <a:bodyPr wrap="square" rtlCol="0">
            <a:spAutoFit/>
          </a:bodyPr>
          <a:lstStyle/>
          <a:p>
            <a:r>
              <a:rPr lang="fr-FR" sz="4000" b="1" dirty="0"/>
              <a:t>Conception</a:t>
            </a:r>
            <a:endParaRPr lang="fr-FR" b="1" dirty="0"/>
          </a:p>
        </p:txBody>
      </p:sp>
      <p:sp>
        <p:nvSpPr>
          <p:cNvPr id="15" name="ZoneTexte 14">
            <a:extLst>
              <a:ext uri="{FF2B5EF4-FFF2-40B4-BE49-F238E27FC236}">
                <a16:creationId xmlns:a16="http://schemas.microsoft.com/office/drawing/2014/main" id="{E4BAE4F0-5CC9-8C93-0BEC-4AA24AD9931E}"/>
              </a:ext>
            </a:extLst>
          </p:cNvPr>
          <p:cNvSpPr txBox="1"/>
          <p:nvPr/>
        </p:nvSpPr>
        <p:spPr>
          <a:xfrm>
            <a:off x="1300645" y="807856"/>
            <a:ext cx="3372259" cy="584775"/>
          </a:xfrm>
          <a:prstGeom prst="rect">
            <a:avLst/>
          </a:prstGeom>
          <a:noFill/>
        </p:spPr>
        <p:txBody>
          <a:bodyPr wrap="square" rtlCol="0">
            <a:spAutoFit/>
          </a:bodyPr>
          <a:lstStyle/>
          <a:p>
            <a:r>
              <a:rPr lang="fr-FR" sz="3200" b="1" dirty="0"/>
              <a:t>Diagramme de flux</a:t>
            </a:r>
            <a:endParaRPr lang="fr-FR" sz="1400" b="1" dirty="0"/>
          </a:p>
        </p:txBody>
      </p:sp>
    </p:spTree>
    <p:extLst>
      <p:ext uri="{BB962C8B-B14F-4D97-AF65-F5344CB8AC3E}">
        <p14:creationId xmlns:p14="http://schemas.microsoft.com/office/powerpoint/2010/main" val="33071274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a:extLst>
              <a:ext uri="{FF2B5EF4-FFF2-40B4-BE49-F238E27FC236}">
                <a16:creationId xmlns:a16="http://schemas.microsoft.com/office/drawing/2014/main" id="{FCAEF7B5-BEA4-C2E8-710D-95C8B87B9ECB}"/>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76174" y="648455"/>
            <a:ext cx="4819836" cy="5609307"/>
          </a:xfrm>
          <a:prstGeom prst="rect">
            <a:avLst/>
          </a:prstGeom>
          <a:noFill/>
          <a:ln>
            <a:noFill/>
          </a:ln>
        </p:spPr>
      </p:pic>
      <p:sp>
        <p:nvSpPr>
          <p:cNvPr id="23" name="ZoneTexte 22">
            <a:extLst>
              <a:ext uri="{FF2B5EF4-FFF2-40B4-BE49-F238E27FC236}">
                <a16:creationId xmlns:a16="http://schemas.microsoft.com/office/drawing/2014/main" id="{FDCAA23B-6EA4-1533-D0AB-9CB46367175B}"/>
              </a:ext>
            </a:extLst>
          </p:cNvPr>
          <p:cNvSpPr txBox="1"/>
          <p:nvPr/>
        </p:nvSpPr>
        <p:spPr>
          <a:xfrm>
            <a:off x="505791" y="166897"/>
            <a:ext cx="2618409" cy="707886"/>
          </a:xfrm>
          <a:prstGeom prst="rect">
            <a:avLst/>
          </a:prstGeom>
          <a:noFill/>
        </p:spPr>
        <p:txBody>
          <a:bodyPr wrap="square" rtlCol="0">
            <a:spAutoFit/>
          </a:bodyPr>
          <a:lstStyle/>
          <a:p>
            <a:r>
              <a:rPr lang="fr-FR" sz="4000" b="1" dirty="0"/>
              <a:t>Conception</a:t>
            </a:r>
            <a:endParaRPr lang="fr-FR" b="1" dirty="0"/>
          </a:p>
        </p:txBody>
      </p:sp>
      <p:sp>
        <p:nvSpPr>
          <p:cNvPr id="24" name="ZoneTexte 23">
            <a:extLst>
              <a:ext uri="{FF2B5EF4-FFF2-40B4-BE49-F238E27FC236}">
                <a16:creationId xmlns:a16="http://schemas.microsoft.com/office/drawing/2014/main" id="{07BC4435-15F2-C780-EB7B-CF6D13635639}"/>
              </a:ext>
            </a:extLst>
          </p:cNvPr>
          <p:cNvSpPr txBox="1"/>
          <p:nvPr/>
        </p:nvSpPr>
        <p:spPr>
          <a:xfrm>
            <a:off x="1300646" y="807856"/>
            <a:ext cx="2385530" cy="584775"/>
          </a:xfrm>
          <a:prstGeom prst="rect">
            <a:avLst/>
          </a:prstGeom>
          <a:noFill/>
        </p:spPr>
        <p:txBody>
          <a:bodyPr wrap="square" rtlCol="0">
            <a:spAutoFit/>
          </a:bodyPr>
          <a:lstStyle/>
          <a:p>
            <a:r>
              <a:rPr lang="fr-FR" sz="3200" b="1" dirty="0"/>
              <a:t>Maquettage</a:t>
            </a:r>
            <a:endParaRPr lang="fr-FR" sz="1400" b="1" dirty="0"/>
          </a:p>
        </p:txBody>
      </p:sp>
      <p:sp>
        <p:nvSpPr>
          <p:cNvPr id="26" name="Rectangle : coins arrondis 25">
            <a:extLst>
              <a:ext uri="{FF2B5EF4-FFF2-40B4-BE49-F238E27FC236}">
                <a16:creationId xmlns:a16="http://schemas.microsoft.com/office/drawing/2014/main" id="{48800498-D1C5-E3F2-76FF-B5E489D54B02}"/>
              </a:ext>
            </a:extLst>
          </p:cNvPr>
          <p:cNvSpPr/>
          <p:nvPr/>
        </p:nvSpPr>
        <p:spPr>
          <a:xfrm>
            <a:off x="1300646" y="1908498"/>
            <a:ext cx="1518424" cy="707886"/>
          </a:xfrm>
          <a:prstGeom prst="roundRect">
            <a:avLst/>
          </a:prstGeom>
          <a:solidFill>
            <a:srgbClr val="F3EAFC"/>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solidFill>
                  <a:schemeClr val="tx1"/>
                </a:solidFill>
              </a:rPr>
              <a:t>Wireframe</a:t>
            </a:r>
          </a:p>
        </p:txBody>
      </p:sp>
      <p:sp>
        <p:nvSpPr>
          <p:cNvPr id="27" name="Rectangle : coins arrondis 26">
            <a:extLst>
              <a:ext uri="{FF2B5EF4-FFF2-40B4-BE49-F238E27FC236}">
                <a16:creationId xmlns:a16="http://schemas.microsoft.com/office/drawing/2014/main" id="{79E94163-2E73-EA47-685C-698DBFD01423}"/>
              </a:ext>
            </a:extLst>
          </p:cNvPr>
          <p:cNvSpPr/>
          <p:nvPr/>
        </p:nvSpPr>
        <p:spPr>
          <a:xfrm>
            <a:off x="1300646" y="3099167"/>
            <a:ext cx="1518424" cy="707886"/>
          </a:xfrm>
          <a:prstGeom prst="roundRect">
            <a:avLst/>
          </a:prstGeom>
          <a:solidFill>
            <a:srgbClr val="F3EAFC"/>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solidFill>
                  <a:schemeClr val="tx1"/>
                </a:solidFill>
              </a:rPr>
              <a:t>Maquettage</a:t>
            </a:r>
          </a:p>
        </p:txBody>
      </p:sp>
      <p:sp>
        <p:nvSpPr>
          <p:cNvPr id="28" name="Rectangle : coins arrondis 27">
            <a:extLst>
              <a:ext uri="{FF2B5EF4-FFF2-40B4-BE49-F238E27FC236}">
                <a16:creationId xmlns:a16="http://schemas.microsoft.com/office/drawing/2014/main" id="{E64DC9DE-75E0-3E9A-F5E4-C6393F1BE287}"/>
              </a:ext>
            </a:extLst>
          </p:cNvPr>
          <p:cNvSpPr/>
          <p:nvPr/>
        </p:nvSpPr>
        <p:spPr>
          <a:xfrm>
            <a:off x="1300646" y="4289836"/>
            <a:ext cx="1518424" cy="707886"/>
          </a:xfrm>
          <a:prstGeom prst="roundRect">
            <a:avLst/>
          </a:prstGeom>
          <a:solidFill>
            <a:srgbClr val="F3EAFC"/>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solidFill>
                  <a:schemeClr val="tx1"/>
                </a:solidFill>
              </a:rPr>
              <a:t>Prototype</a:t>
            </a:r>
          </a:p>
        </p:txBody>
      </p:sp>
      <p:sp>
        <p:nvSpPr>
          <p:cNvPr id="29" name="Rectangle : coins arrondis 28">
            <a:extLst>
              <a:ext uri="{FF2B5EF4-FFF2-40B4-BE49-F238E27FC236}">
                <a16:creationId xmlns:a16="http://schemas.microsoft.com/office/drawing/2014/main" id="{654473EF-634A-1380-8CA3-D9593344B789}"/>
              </a:ext>
            </a:extLst>
          </p:cNvPr>
          <p:cNvSpPr/>
          <p:nvPr/>
        </p:nvSpPr>
        <p:spPr>
          <a:xfrm>
            <a:off x="3866820" y="2781597"/>
            <a:ext cx="1699729" cy="1343025"/>
          </a:xfrm>
          <a:prstGeom prst="roundRect">
            <a:avLst/>
          </a:prstGeom>
          <a:solidFill>
            <a:schemeClr val="accent2">
              <a:lumMod val="20000"/>
              <a:lumOff val="8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b="1" dirty="0">
                <a:solidFill>
                  <a:schemeClr val="accent2">
                    <a:lumMod val="75000"/>
                  </a:schemeClr>
                </a:solidFill>
              </a:rPr>
              <a:t>Ergonomie</a:t>
            </a:r>
          </a:p>
          <a:p>
            <a:r>
              <a:rPr lang="fr-FR" b="1" dirty="0">
                <a:solidFill>
                  <a:schemeClr val="accent2">
                    <a:lumMod val="75000"/>
                  </a:schemeClr>
                </a:solidFill>
              </a:rPr>
              <a:t>Design</a:t>
            </a:r>
          </a:p>
          <a:p>
            <a:r>
              <a:rPr lang="fr-FR" b="1" dirty="0" err="1">
                <a:solidFill>
                  <a:schemeClr val="accent2">
                    <a:lumMod val="75000"/>
                  </a:schemeClr>
                </a:solidFill>
              </a:rPr>
              <a:t>Xp</a:t>
            </a:r>
            <a:r>
              <a:rPr lang="fr-FR" b="1" dirty="0">
                <a:solidFill>
                  <a:schemeClr val="accent2">
                    <a:lumMod val="75000"/>
                  </a:schemeClr>
                </a:solidFill>
              </a:rPr>
              <a:t> Utilisateur</a:t>
            </a:r>
          </a:p>
        </p:txBody>
      </p:sp>
    </p:spTree>
    <p:extLst>
      <p:ext uri="{BB962C8B-B14F-4D97-AF65-F5344CB8AC3E}">
        <p14:creationId xmlns:p14="http://schemas.microsoft.com/office/powerpoint/2010/main" val="23251913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ZoneTexte 6">
            <a:extLst>
              <a:ext uri="{FF2B5EF4-FFF2-40B4-BE49-F238E27FC236}">
                <a16:creationId xmlns:a16="http://schemas.microsoft.com/office/drawing/2014/main" id="{C251019A-CD6A-88F4-6C5A-7A422D221A29}"/>
              </a:ext>
            </a:extLst>
          </p:cNvPr>
          <p:cNvSpPr txBox="1"/>
          <p:nvPr/>
        </p:nvSpPr>
        <p:spPr>
          <a:xfrm>
            <a:off x="3172577" y="244764"/>
            <a:ext cx="3113924" cy="584775"/>
          </a:xfrm>
          <a:prstGeom prst="rect">
            <a:avLst/>
          </a:prstGeom>
          <a:noFill/>
        </p:spPr>
        <p:txBody>
          <a:bodyPr wrap="square" rtlCol="0">
            <a:spAutoFit/>
          </a:bodyPr>
          <a:lstStyle/>
          <a:p>
            <a:r>
              <a:rPr lang="fr-FR" sz="3200" b="1" dirty="0"/>
              <a:t>Base de données</a:t>
            </a:r>
          </a:p>
        </p:txBody>
      </p:sp>
      <p:sp>
        <p:nvSpPr>
          <p:cNvPr id="2" name="ZoneTexte 1">
            <a:extLst>
              <a:ext uri="{FF2B5EF4-FFF2-40B4-BE49-F238E27FC236}">
                <a16:creationId xmlns:a16="http://schemas.microsoft.com/office/drawing/2014/main" id="{5DEB5D27-433F-8219-480F-7472BC03F98F}"/>
              </a:ext>
            </a:extLst>
          </p:cNvPr>
          <p:cNvSpPr txBox="1"/>
          <p:nvPr/>
        </p:nvSpPr>
        <p:spPr>
          <a:xfrm>
            <a:off x="505791" y="166897"/>
            <a:ext cx="2618409" cy="707886"/>
          </a:xfrm>
          <a:prstGeom prst="rect">
            <a:avLst/>
          </a:prstGeom>
          <a:noFill/>
        </p:spPr>
        <p:txBody>
          <a:bodyPr wrap="square" rtlCol="0">
            <a:spAutoFit/>
          </a:bodyPr>
          <a:lstStyle/>
          <a:p>
            <a:r>
              <a:rPr lang="fr-FR" sz="4000" b="1" dirty="0"/>
              <a:t>Conception</a:t>
            </a:r>
            <a:endParaRPr lang="fr-FR" b="1" dirty="0"/>
          </a:p>
        </p:txBody>
      </p:sp>
      <p:sp>
        <p:nvSpPr>
          <p:cNvPr id="13" name="ZoneTexte 12">
            <a:extLst>
              <a:ext uri="{FF2B5EF4-FFF2-40B4-BE49-F238E27FC236}">
                <a16:creationId xmlns:a16="http://schemas.microsoft.com/office/drawing/2014/main" id="{DCE878CA-E8CA-42D6-26E0-59347AE4FFEC}"/>
              </a:ext>
            </a:extLst>
          </p:cNvPr>
          <p:cNvSpPr txBox="1"/>
          <p:nvPr/>
        </p:nvSpPr>
        <p:spPr>
          <a:xfrm>
            <a:off x="144220" y="915615"/>
            <a:ext cx="4656380" cy="369332"/>
          </a:xfrm>
          <a:prstGeom prst="rect">
            <a:avLst/>
          </a:prstGeom>
          <a:noFill/>
        </p:spPr>
        <p:txBody>
          <a:bodyPr wrap="square" rtlCol="0">
            <a:spAutoFit/>
          </a:bodyPr>
          <a:lstStyle/>
          <a:p>
            <a:r>
              <a:rPr lang="fr-FR" dirty="0"/>
              <a:t>Modélisation de données : </a:t>
            </a:r>
            <a:r>
              <a:rPr lang="fr-FR" b="1" dirty="0"/>
              <a:t>Méthode Merise </a:t>
            </a:r>
            <a:r>
              <a:rPr lang="fr-FR" dirty="0"/>
              <a:t> </a:t>
            </a:r>
            <a:endParaRPr lang="fr-FR" sz="1400" dirty="0"/>
          </a:p>
        </p:txBody>
      </p:sp>
      <p:sp>
        <p:nvSpPr>
          <p:cNvPr id="22" name="Rectangle : coins arrondis 21">
            <a:extLst>
              <a:ext uri="{FF2B5EF4-FFF2-40B4-BE49-F238E27FC236}">
                <a16:creationId xmlns:a16="http://schemas.microsoft.com/office/drawing/2014/main" id="{37FD4098-DC09-AB94-4D59-E98D506C2342}"/>
              </a:ext>
            </a:extLst>
          </p:cNvPr>
          <p:cNvSpPr/>
          <p:nvPr/>
        </p:nvSpPr>
        <p:spPr>
          <a:xfrm>
            <a:off x="505791" y="1971242"/>
            <a:ext cx="2057400" cy="882857"/>
          </a:xfrm>
          <a:prstGeom prst="roundRect">
            <a:avLst/>
          </a:prstGeom>
          <a:solidFill>
            <a:srgbClr val="DEFFE2"/>
          </a:solidFill>
          <a:ln w="57150">
            <a:solidFill>
              <a:srgbClr val="3B65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solidFill>
                  <a:schemeClr val="tx1"/>
                </a:solidFill>
              </a:rPr>
              <a:t>MCD</a:t>
            </a:r>
          </a:p>
        </p:txBody>
      </p:sp>
      <p:sp>
        <p:nvSpPr>
          <p:cNvPr id="23" name="Rectangle : coins arrondis 22">
            <a:extLst>
              <a:ext uri="{FF2B5EF4-FFF2-40B4-BE49-F238E27FC236}">
                <a16:creationId xmlns:a16="http://schemas.microsoft.com/office/drawing/2014/main" id="{FB1FB234-DDD6-5226-075D-2718D7A081BC}"/>
              </a:ext>
            </a:extLst>
          </p:cNvPr>
          <p:cNvSpPr/>
          <p:nvPr/>
        </p:nvSpPr>
        <p:spPr>
          <a:xfrm>
            <a:off x="9786770" y="398651"/>
            <a:ext cx="2057400" cy="430888"/>
          </a:xfrm>
          <a:prstGeom prst="roundRect">
            <a:avLst/>
          </a:prstGeom>
          <a:solidFill>
            <a:srgbClr val="DEFFE2"/>
          </a:solidFill>
          <a:ln w="31750">
            <a:solidFill>
              <a:srgbClr val="3B65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dirty="0">
                <a:solidFill>
                  <a:schemeClr val="tx1"/>
                </a:solidFill>
              </a:rPr>
              <a:t>Entités</a:t>
            </a:r>
            <a:endParaRPr lang="fr-FR" b="1" dirty="0">
              <a:solidFill>
                <a:schemeClr val="tx1"/>
              </a:solidFill>
            </a:endParaRPr>
          </a:p>
        </p:txBody>
      </p:sp>
      <p:sp>
        <p:nvSpPr>
          <p:cNvPr id="26" name="Rectangle : coins arrondis 25">
            <a:extLst>
              <a:ext uri="{FF2B5EF4-FFF2-40B4-BE49-F238E27FC236}">
                <a16:creationId xmlns:a16="http://schemas.microsoft.com/office/drawing/2014/main" id="{FAF574A0-D3A6-9243-6C86-474EF795D654}"/>
              </a:ext>
            </a:extLst>
          </p:cNvPr>
          <p:cNvSpPr/>
          <p:nvPr/>
        </p:nvSpPr>
        <p:spPr>
          <a:xfrm>
            <a:off x="9786770" y="1004373"/>
            <a:ext cx="2057400" cy="430888"/>
          </a:xfrm>
          <a:prstGeom prst="roundRect">
            <a:avLst/>
          </a:prstGeom>
          <a:solidFill>
            <a:srgbClr val="DEFFE2"/>
          </a:solidFill>
          <a:ln w="31750">
            <a:solidFill>
              <a:srgbClr val="3B65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dirty="0">
                <a:solidFill>
                  <a:schemeClr val="tx1"/>
                </a:solidFill>
              </a:rPr>
              <a:t>propriétés</a:t>
            </a:r>
            <a:endParaRPr lang="fr-FR" b="1" dirty="0">
              <a:solidFill>
                <a:schemeClr val="tx1"/>
              </a:solidFill>
            </a:endParaRPr>
          </a:p>
        </p:txBody>
      </p:sp>
      <p:sp>
        <p:nvSpPr>
          <p:cNvPr id="27" name="Rectangle : coins arrondis 26">
            <a:extLst>
              <a:ext uri="{FF2B5EF4-FFF2-40B4-BE49-F238E27FC236}">
                <a16:creationId xmlns:a16="http://schemas.microsoft.com/office/drawing/2014/main" id="{0B12AA4D-8AAC-B491-35F5-E685C7E99FB9}"/>
              </a:ext>
            </a:extLst>
          </p:cNvPr>
          <p:cNvSpPr/>
          <p:nvPr/>
        </p:nvSpPr>
        <p:spPr>
          <a:xfrm>
            <a:off x="9786770" y="1610095"/>
            <a:ext cx="2057400" cy="430888"/>
          </a:xfrm>
          <a:prstGeom prst="roundRect">
            <a:avLst/>
          </a:prstGeom>
          <a:solidFill>
            <a:srgbClr val="DEFFE2"/>
          </a:solidFill>
          <a:ln w="31750">
            <a:solidFill>
              <a:srgbClr val="3B65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dirty="0">
                <a:solidFill>
                  <a:schemeClr val="tx1"/>
                </a:solidFill>
              </a:rPr>
              <a:t>Relations</a:t>
            </a:r>
            <a:endParaRPr lang="fr-FR" b="1" dirty="0">
              <a:solidFill>
                <a:schemeClr val="tx1"/>
              </a:solidFill>
            </a:endParaRPr>
          </a:p>
        </p:txBody>
      </p:sp>
      <p:sp>
        <p:nvSpPr>
          <p:cNvPr id="28" name="Rectangle : coins arrondis 27">
            <a:extLst>
              <a:ext uri="{FF2B5EF4-FFF2-40B4-BE49-F238E27FC236}">
                <a16:creationId xmlns:a16="http://schemas.microsoft.com/office/drawing/2014/main" id="{243294FB-E2A9-41FD-AFA8-46174B7D44D4}"/>
              </a:ext>
            </a:extLst>
          </p:cNvPr>
          <p:cNvSpPr/>
          <p:nvPr/>
        </p:nvSpPr>
        <p:spPr>
          <a:xfrm>
            <a:off x="9786770" y="2215817"/>
            <a:ext cx="2057400" cy="430888"/>
          </a:xfrm>
          <a:prstGeom prst="roundRect">
            <a:avLst/>
          </a:prstGeom>
          <a:solidFill>
            <a:srgbClr val="DEFFE2"/>
          </a:solidFill>
          <a:ln w="31750">
            <a:solidFill>
              <a:srgbClr val="3B65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dirty="0">
                <a:solidFill>
                  <a:schemeClr val="tx1"/>
                </a:solidFill>
              </a:rPr>
              <a:t>Cardinalités</a:t>
            </a:r>
            <a:endParaRPr lang="fr-FR" b="1" dirty="0">
              <a:solidFill>
                <a:schemeClr val="tx1"/>
              </a:solidFill>
            </a:endParaRPr>
          </a:p>
        </p:txBody>
      </p:sp>
      <p:pic>
        <p:nvPicPr>
          <p:cNvPr id="34" name="Image 33">
            <a:extLst>
              <a:ext uri="{FF2B5EF4-FFF2-40B4-BE49-F238E27FC236}">
                <a16:creationId xmlns:a16="http://schemas.microsoft.com/office/drawing/2014/main" id="{058E02F4-C3E3-0BF8-B6C4-0820CFF7EB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5882" y="2799097"/>
            <a:ext cx="9901238" cy="3814139"/>
          </a:xfrm>
          <a:prstGeom prst="rect">
            <a:avLst/>
          </a:prstGeom>
        </p:spPr>
      </p:pic>
      <p:sp>
        <p:nvSpPr>
          <p:cNvPr id="35" name="Rectangle : coins arrondis 34">
            <a:extLst>
              <a:ext uri="{FF2B5EF4-FFF2-40B4-BE49-F238E27FC236}">
                <a16:creationId xmlns:a16="http://schemas.microsoft.com/office/drawing/2014/main" id="{EAFE293B-3A87-D92F-946A-4642FD24BDEC}"/>
              </a:ext>
            </a:extLst>
          </p:cNvPr>
          <p:cNvSpPr/>
          <p:nvPr/>
        </p:nvSpPr>
        <p:spPr>
          <a:xfrm>
            <a:off x="505791" y="3583637"/>
            <a:ext cx="2057400" cy="634298"/>
          </a:xfrm>
          <a:prstGeom prst="roundRect">
            <a:avLst/>
          </a:prstGeom>
          <a:solidFill>
            <a:srgbClr val="DEFFE2"/>
          </a:solidFill>
          <a:ln w="31750">
            <a:solidFill>
              <a:srgbClr val="3B65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rPr>
              <a:t>Valider et préciser règles avec le métier</a:t>
            </a:r>
          </a:p>
        </p:txBody>
      </p:sp>
    </p:spTree>
    <p:extLst>
      <p:ext uri="{BB962C8B-B14F-4D97-AF65-F5344CB8AC3E}">
        <p14:creationId xmlns:p14="http://schemas.microsoft.com/office/powerpoint/2010/main" val="3344780119"/>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8326E9BBC64A8F47B84968C00817A6B1" ma:contentTypeVersion="11" ma:contentTypeDescription="Crée un document." ma:contentTypeScope="" ma:versionID="75ab8fbc3f8bcacb3327782a7c1cebd6">
  <xsd:schema xmlns:xsd="http://www.w3.org/2001/XMLSchema" xmlns:xs="http://www.w3.org/2001/XMLSchema" xmlns:p="http://schemas.microsoft.com/office/2006/metadata/properties" xmlns:ns3="46b6492a-5ca6-49e8-a363-eb54cf282650" xmlns:ns4="c11b759f-3532-474b-b0e1-b37a8b0b403b" targetNamespace="http://schemas.microsoft.com/office/2006/metadata/properties" ma:root="true" ma:fieldsID="ff4ef0d956e4ff32026db7686c84c48b" ns3:_="" ns4:_="">
    <xsd:import namespace="46b6492a-5ca6-49e8-a363-eb54cf282650"/>
    <xsd:import namespace="c11b759f-3532-474b-b0e1-b37a8b0b403b"/>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Tags" minOccurs="0"/>
                <xsd:element ref="ns4:MediaServiceOCR" minOccurs="0"/>
                <xsd:element ref="ns4:MediaServiceGenerationTime" minOccurs="0"/>
                <xsd:element ref="ns4:MediaServiceEventHashCode" minOccurs="0"/>
                <xsd:element ref="ns4:MediaServiceDateTaken" minOccurs="0"/>
                <xsd:element ref="ns4: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6b6492a-5ca6-49e8-a363-eb54cf282650" elementFormDefault="qualified">
    <xsd:import namespace="http://schemas.microsoft.com/office/2006/documentManagement/types"/>
    <xsd:import namespace="http://schemas.microsoft.com/office/infopath/2007/PartnerControls"/>
    <xsd:element name="SharedWithUsers" ma:index="8" nillable="true" ma:displayName="Partagé avec"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Partagé avec détails" ma:internalName="SharedWithDetails" ma:readOnly="true">
      <xsd:simpleType>
        <xsd:restriction base="dms:Note">
          <xsd:maxLength value="255"/>
        </xsd:restriction>
      </xsd:simpleType>
    </xsd:element>
    <xsd:element name="SharingHintHash" ma:index="10" nillable="true" ma:displayName="Partage du hachage d’indicateur"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c11b759f-3532-474b-b0e1-b37a8b0b403b"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ternalName="MediaServiceDateTaken" ma:readOnly="true">
      <xsd:simpleType>
        <xsd:restriction base="dms:Text"/>
      </xsd:simpleType>
    </xsd:element>
    <xsd:element name="MediaLengthInSeconds" ma:index="18"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88263BE-8C63-4362-973E-86BE126A0DF4}">
  <ds:schemaRefs>
    <ds:schemaRef ds:uri="http://purl.org/dc/dcmitype/"/>
    <ds:schemaRef ds:uri="http://purl.org/dc/terms/"/>
    <ds:schemaRef ds:uri="http://www.w3.org/XML/1998/namespace"/>
    <ds:schemaRef ds:uri="http://purl.org/dc/elements/1.1/"/>
    <ds:schemaRef ds:uri="http://schemas.microsoft.com/office/2006/documentManagement/types"/>
    <ds:schemaRef ds:uri="c11b759f-3532-474b-b0e1-b37a8b0b403b"/>
    <ds:schemaRef ds:uri="http://schemas.microsoft.com/office/infopath/2007/PartnerControls"/>
    <ds:schemaRef ds:uri="http://schemas.openxmlformats.org/package/2006/metadata/core-properties"/>
    <ds:schemaRef ds:uri="46b6492a-5ca6-49e8-a363-eb54cf282650"/>
    <ds:schemaRef ds:uri="http://schemas.microsoft.com/office/2006/metadata/properties"/>
  </ds:schemaRefs>
</ds:datastoreItem>
</file>

<file path=customXml/itemProps2.xml><?xml version="1.0" encoding="utf-8"?>
<ds:datastoreItem xmlns:ds="http://schemas.openxmlformats.org/officeDocument/2006/customXml" ds:itemID="{825765F8-7572-48BA-BED0-2FC06682730A}">
  <ds:schemaRefs>
    <ds:schemaRef ds:uri="http://schemas.microsoft.com/sharepoint/v3/contenttype/forms"/>
  </ds:schemaRefs>
</ds:datastoreItem>
</file>

<file path=customXml/itemProps3.xml><?xml version="1.0" encoding="utf-8"?>
<ds:datastoreItem xmlns:ds="http://schemas.openxmlformats.org/officeDocument/2006/customXml" ds:itemID="{642567E1-127A-4924-B3F2-92C00EF80F7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6b6492a-5ca6-49e8-a363-eb54cf282650"/>
    <ds:schemaRef ds:uri="c11b759f-3532-474b-b0e1-b37a8b0b403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9054</TotalTime>
  <Words>1580</Words>
  <Application>Microsoft Office PowerPoint</Application>
  <PresentationFormat>Grand écran</PresentationFormat>
  <Paragraphs>383</Paragraphs>
  <Slides>31</Slides>
  <Notes>30</Notes>
  <HiddenSlides>0</HiddenSlides>
  <MMClips>0</MMClips>
  <ScaleCrop>false</ScaleCrop>
  <HeadingPairs>
    <vt:vector size="6" baseType="variant">
      <vt:variant>
        <vt:lpstr>Polices utilisées</vt:lpstr>
      </vt:variant>
      <vt:variant>
        <vt:i4>6</vt:i4>
      </vt:variant>
      <vt:variant>
        <vt:lpstr>Thème</vt:lpstr>
      </vt:variant>
      <vt:variant>
        <vt:i4>1</vt:i4>
      </vt:variant>
      <vt:variant>
        <vt:lpstr>Titres des diapositives</vt:lpstr>
      </vt:variant>
      <vt:variant>
        <vt:i4>31</vt:i4>
      </vt:variant>
    </vt:vector>
  </HeadingPairs>
  <TitlesOfParts>
    <vt:vector size="38" baseType="lpstr">
      <vt:lpstr>Abadi Extra Light</vt:lpstr>
      <vt:lpstr>Arial</vt:lpstr>
      <vt:lpstr>Calibri</vt:lpstr>
      <vt:lpstr>Calibri Light</vt:lpstr>
      <vt:lpstr>inter-regular</vt:lpstr>
      <vt:lpstr>JetBrains Mono</vt:lpstr>
      <vt:lpstr>Thème Office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Conceptrice developpeuse d’application</dc:title>
  <dc:creator>MONTRON Solene</dc:creator>
  <cp:lastModifiedBy>MONTRON Solene</cp:lastModifiedBy>
  <cp:revision>3</cp:revision>
  <dcterms:created xsi:type="dcterms:W3CDTF">2022-10-18T19:05:54Z</dcterms:created>
  <dcterms:modified xsi:type="dcterms:W3CDTF">2022-10-27T01:22:26Z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0x0101008326E9BBC64A8F47B84968C00817A6B1</vt:lpwstr>
  </property>
</Properties>
</file>